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88" r:id="rId3"/>
    <p:sldId id="261" r:id="rId4"/>
    <p:sldId id="265" r:id="rId5"/>
    <p:sldId id="262" r:id="rId6"/>
    <p:sldId id="263" r:id="rId7"/>
    <p:sldId id="266" r:id="rId8"/>
    <p:sldId id="267" r:id="rId9"/>
    <p:sldId id="276" r:id="rId10"/>
    <p:sldId id="277" r:id="rId11"/>
    <p:sldId id="268" r:id="rId12"/>
    <p:sldId id="278" r:id="rId13"/>
    <p:sldId id="279" r:id="rId14"/>
    <p:sldId id="281" r:id="rId15"/>
    <p:sldId id="270" r:id="rId16"/>
    <p:sldId id="283" r:id="rId17"/>
    <p:sldId id="285" r:id="rId18"/>
    <p:sldId id="271" r:id="rId19"/>
    <p:sldId id="282" r:id="rId20"/>
    <p:sldId id="295" r:id="rId21"/>
    <p:sldId id="296" r:id="rId22"/>
    <p:sldId id="273" r:id="rId23"/>
    <p:sldId id="297" r:id="rId24"/>
    <p:sldId id="298" r:id="rId25"/>
    <p:sldId id="299" r:id="rId26"/>
    <p:sldId id="284" r:id="rId27"/>
    <p:sldId id="287" r:id="rId28"/>
    <p:sldId id="286" r:id="rId29"/>
    <p:sldId id="274" r:id="rId30"/>
    <p:sldId id="275" r:id="rId31"/>
    <p:sldId id="290" r:id="rId32"/>
    <p:sldId id="292" r:id="rId3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1" autoAdjust="0"/>
    <p:restoredTop sz="94660"/>
  </p:normalViewPr>
  <p:slideViewPr>
    <p:cSldViewPr snapToGrid="0">
      <p:cViewPr varScale="1">
        <p:scale>
          <a:sx n="62" d="100"/>
          <a:sy n="62" d="100"/>
        </p:scale>
        <p:origin x="72"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BFDC71-38F2-46F9-880F-5402560924F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FAE3A12-D49D-41C3-ABAF-F1B4CDEDBE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D24314A-4959-4905-ACBA-5CAD4874029D}"/>
              </a:ext>
            </a:extLst>
          </p:cNvPr>
          <p:cNvSpPr>
            <a:spLocks noGrp="1"/>
          </p:cNvSpPr>
          <p:nvPr>
            <p:ph type="dt" sz="half" idx="10"/>
          </p:nvPr>
        </p:nvSpPr>
        <p:spPr/>
        <p:txBody>
          <a:bodyPr/>
          <a:lstStyle/>
          <a:p>
            <a:fld id="{061A3BD4-59A0-4B3F-AA22-AD0B38725543}" type="datetimeFigureOut">
              <a:rPr lang="nl-NL" smtClean="0"/>
              <a:t>5-3-2021</a:t>
            </a:fld>
            <a:endParaRPr lang="nl-NL"/>
          </a:p>
        </p:txBody>
      </p:sp>
      <p:sp>
        <p:nvSpPr>
          <p:cNvPr id="5" name="Tijdelijke aanduiding voor voettekst 4">
            <a:extLst>
              <a:ext uri="{FF2B5EF4-FFF2-40B4-BE49-F238E27FC236}">
                <a16:creationId xmlns:a16="http://schemas.microsoft.com/office/drawing/2014/main" id="{44CCEC2A-6D01-4A26-A618-694305D7680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D4C2416-D9D9-4FFE-96A3-003CE0861F91}"/>
              </a:ext>
            </a:extLst>
          </p:cNvPr>
          <p:cNvSpPr>
            <a:spLocks noGrp="1"/>
          </p:cNvSpPr>
          <p:nvPr>
            <p:ph type="sldNum" sz="quarter" idx="12"/>
          </p:nvPr>
        </p:nvSpPr>
        <p:spPr/>
        <p:txBody>
          <a:bodyPr/>
          <a:lstStyle/>
          <a:p>
            <a:fld id="{907948FD-6CBF-4AE7-8649-254ED443A272}" type="slidenum">
              <a:rPr lang="nl-NL" smtClean="0"/>
              <a:t>‹nr.›</a:t>
            </a:fld>
            <a:endParaRPr lang="nl-NL"/>
          </a:p>
        </p:txBody>
      </p:sp>
    </p:spTree>
    <p:extLst>
      <p:ext uri="{BB962C8B-B14F-4D97-AF65-F5344CB8AC3E}">
        <p14:creationId xmlns:p14="http://schemas.microsoft.com/office/powerpoint/2010/main" val="4269442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D995A5-C1C8-45FD-B495-EC6305955A0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D0FE5BC-BF74-44FA-BEC3-0F62B3D7B49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857730D-1148-4F69-B1A6-9AB56AA7FB37}"/>
              </a:ext>
            </a:extLst>
          </p:cNvPr>
          <p:cNvSpPr>
            <a:spLocks noGrp="1"/>
          </p:cNvSpPr>
          <p:nvPr>
            <p:ph type="dt" sz="half" idx="10"/>
          </p:nvPr>
        </p:nvSpPr>
        <p:spPr/>
        <p:txBody>
          <a:bodyPr/>
          <a:lstStyle/>
          <a:p>
            <a:fld id="{061A3BD4-59A0-4B3F-AA22-AD0B38725543}" type="datetimeFigureOut">
              <a:rPr lang="nl-NL" smtClean="0"/>
              <a:t>5-3-2021</a:t>
            </a:fld>
            <a:endParaRPr lang="nl-NL"/>
          </a:p>
        </p:txBody>
      </p:sp>
      <p:sp>
        <p:nvSpPr>
          <p:cNvPr id="5" name="Tijdelijke aanduiding voor voettekst 4">
            <a:extLst>
              <a:ext uri="{FF2B5EF4-FFF2-40B4-BE49-F238E27FC236}">
                <a16:creationId xmlns:a16="http://schemas.microsoft.com/office/drawing/2014/main" id="{F1117C1C-219D-40EE-96D8-35783B7D18E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E41CFE2-9857-44B0-9FED-1F545DFE43CE}"/>
              </a:ext>
            </a:extLst>
          </p:cNvPr>
          <p:cNvSpPr>
            <a:spLocks noGrp="1"/>
          </p:cNvSpPr>
          <p:nvPr>
            <p:ph type="sldNum" sz="quarter" idx="12"/>
          </p:nvPr>
        </p:nvSpPr>
        <p:spPr/>
        <p:txBody>
          <a:bodyPr/>
          <a:lstStyle/>
          <a:p>
            <a:fld id="{907948FD-6CBF-4AE7-8649-254ED443A272}" type="slidenum">
              <a:rPr lang="nl-NL" smtClean="0"/>
              <a:t>‹nr.›</a:t>
            </a:fld>
            <a:endParaRPr lang="nl-NL"/>
          </a:p>
        </p:txBody>
      </p:sp>
    </p:spTree>
    <p:extLst>
      <p:ext uri="{BB962C8B-B14F-4D97-AF65-F5344CB8AC3E}">
        <p14:creationId xmlns:p14="http://schemas.microsoft.com/office/powerpoint/2010/main" val="1622281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FFC7EE6-8CF5-4937-B317-9830BA83AA8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236CE8A-DCD0-400F-8969-895A12F029D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50A754B-3830-43E5-AFB4-DBAB7B65FF9C}"/>
              </a:ext>
            </a:extLst>
          </p:cNvPr>
          <p:cNvSpPr>
            <a:spLocks noGrp="1"/>
          </p:cNvSpPr>
          <p:nvPr>
            <p:ph type="dt" sz="half" idx="10"/>
          </p:nvPr>
        </p:nvSpPr>
        <p:spPr/>
        <p:txBody>
          <a:bodyPr/>
          <a:lstStyle/>
          <a:p>
            <a:fld id="{061A3BD4-59A0-4B3F-AA22-AD0B38725543}" type="datetimeFigureOut">
              <a:rPr lang="nl-NL" smtClean="0"/>
              <a:t>5-3-2021</a:t>
            </a:fld>
            <a:endParaRPr lang="nl-NL"/>
          </a:p>
        </p:txBody>
      </p:sp>
      <p:sp>
        <p:nvSpPr>
          <p:cNvPr id="5" name="Tijdelijke aanduiding voor voettekst 4">
            <a:extLst>
              <a:ext uri="{FF2B5EF4-FFF2-40B4-BE49-F238E27FC236}">
                <a16:creationId xmlns:a16="http://schemas.microsoft.com/office/drawing/2014/main" id="{105A5B47-67F6-4D9F-8DA7-14862794C1F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DD0F1D-8301-480D-9602-38C35D35D232}"/>
              </a:ext>
            </a:extLst>
          </p:cNvPr>
          <p:cNvSpPr>
            <a:spLocks noGrp="1"/>
          </p:cNvSpPr>
          <p:nvPr>
            <p:ph type="sldNum" sz="quarter" idx="12"/>
          </p:nvPr>
        </p:nvSpPr>
        <p:spPr/>
        <p:txBody>
          <a:bodyPr/>
          <a:lstStyle/>
          <a:p>
            <a:fld id="{907948FD-6CBF-4AE7-8649-254ED443A272}" type="slidenum">
              <a:rPr lang="nl-NL" smtClean="0"/>
              <a:t>‹nr.›</a:t>
            </a:fld>
            <a:endParaRPr lang="nl-NL"/>
          </a:p>
        </p:txBody>
      </p:sp>
    </p:spTree>
    <p:extLst>
      <p:ext uri="{BB962C8B-B14F-4D97-AF65-F5344CB8AC3E}">
        <p14:creationId xmlns:p14="http://schemas.microsoft.com/office/powerpoint/2010/main" val="1747921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7F7799-9FEE-4DF7-BCC2-2BB5371E8D1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FD94659-16EB-4B3C-AC66-737CDCE0281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98BCF1D-5C37-45F9-B2C5-766C5B822982}"/>
              </a:ext>
            </a:extLst>
          </p:cNvPr>
          <p:cNvSpPr>
            <a:spLocks noGrp="1"/>
          </p:cNvSpPr>
          <p:nvPr>
            <p:ph type="dt" sz="half" idx="10"/>
          </p:nvPr>
        </p:nvSpPr>
        <p:spPr/>
        <p:txBody>
          <a:bodyPr/>
          <a:lstStyle/>
          <a:p>
            <a:fld id="{061A3BD4-59A0-4B3F-AA22-AD0B38725543}" type="datetimeFigureOut">
              <a:rPr lang="nl-NL" smtClean="0"/>
              <a:t>5-3-2021</a:t>
            </a:fld>
            <a:endParaRPr lang="nl-NL"/>
          </a:p>
        </p:txBody>
      </p:sp>
      <p:sp>
        <p:nvSpPr>
          <p:cNvPr id="5" name="Tijdelijke aanduiding voor voettekst 4">
            <a:extLst>
              <a:ext uri="{FF2B5EF4-FFF2-40B4-BE49-F238E27FC236}">
                <a16:creationId xmlns:a16="http://schemas.microsoft.com/office/drawing/2014/main" id="{CE4E8750-E42C-4953-A5D9-17D4A7A2AA9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38FD9D6-1D27-4BDE-8559-6F627D4FE1B1}"/>
              </a:ext>
            </a:extLst>
          </p:cNvPr>
          <p:cNvSpPr>
            <a:spLocks noGrp="1"/>
          </p:cNvSpPr>
          <p:nvPr>
            <p:ph type="sldNum" sz="quarter" idx="12"/>
          </p:nvPr>
        </p:nvSpPr>
        <p:spPr/>
        <p:txBody>
          <a:bodyPr/>
          <a:lstStyle/>
          <a:p>
            <a:fld id="{907948FD-6CBF-4AE7-8649-254ED443A272}" type="slidenum">
              <a:rPr lang="nl-NL" smtClean="0"/>
              <a:t>‹nr.›</a:t>
            </a:fld>
            <a:endParaRPr lang="nl-NL"/>
          </a:p>
        </p:txBody>
      </p:sp>
    </p:spTree>
    <p:extLst>
      <p:ext uri="{BB962C8B-B14F-4D97-AF65-F5344CB8AC3E}">
        <p14:creationId xmlns:p14="http://schemas.microsoft.com/office/powerpoint/2010/main" val="1063997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DA7B24-D945-45E6-BC56-47B5EAE23CB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92CCF3E0-2CA6-4B34-82F9-81C1815F12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69CE876-F64D-4DA6-B0B6-CF7ACABE0001}"/>
              </a:ext>
            </a:extLst>
          </p:cNvPr>
          <p:cNvSpPr>
            <a:spLocks noGrp="1"/>
          </p:cNvSpPr>
          <p:nvPr>
            <p:ph type="dt" sz="half" idx="10"/>
          </p:nvPr>
        </p:nvSpPr>
        <p:spPr/>
        <p:txBody>
          <a:bodyPr/>
          <a:lstStyle/>
          <a:p>
            <a:fld id="{061A3BD4-59A0-4B3F-AA22-AD0B38725543}" type="datetimeFigureOut">
              <a:rPr lang="nl-NL" smtClean="0"/>
              <a:t>5-3-2021</a:t>
            </a:fld>
            <a:endParaRPr lang="nl-NL"/>
          </a:p>
        </p:txBody>
      </p:sp>
      <p:sp>
        <p:nvSpPr>
          <p:cNvPr id="5" name="Tijdelijke aanduiding voor voettekst 4">
            <a:extLst>
              <a:ext uri="{FF2B5EF4-FFF2-40B4-BE49-F238E27FC236}">
                <a16:creationId xmlns:a16="http://schemas.microsoft.com/office/drawing/2014/main" id="{C6309357-BBD9-43B4-AE37-7EF30411866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13BA064-B80B-4B03-8CE0-BC174D123F58}"/>
              </a:ext>
            </a:extLst>
          </p:cNvPr>
          <p:cNvSpPr>
            <a:spLocks noGrp="1"/>
          </p:cNvSpPr>
          <p:nvPr>
            <p:ph type="sldNum" sz="quarter" idx="12"/>
          </p:nvPr>
        </p:nvSpPr>
        <p:spPr/>
        <p:txBody>
          <a:bodyPr/>
          <a:lstStyle/>
          <a:p>
            <a:fld id="{907948FD-6CBF-4AE7-8649-254ED443A272}" type="slidenum">
              <a:rPr lang="nl-NL" smtClean="0"/>
              <a:t>‹nr.›</a:t>
            </a:fld>
            <a:endParaRPr lang="nl-NL"/>
          </a:p>
        </p:txBody>
      </p:sp>
    </p:spTree>
    <p:extLst>
      <p:ext uri="{BB962C8B-B14F-4D97-AF65-F5344CB8AC3E}">
        <p14:creationId xmlns:p14="http://schemas.microsoft.com/office/powerpoint/2010/main" val="275471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4ED8F6-42A9-44CD-B1DF-95BF5D4D6DC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95D74CA-B2E7-41DC-A947-E18E7038D88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48444F1-050D-476F-B5E3-2F35BF45035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70DEB55-6399-465D-AF55-7C8F8618D914}"/>
              </a:ext>
            </a:extLst>
          </p:cNvPr>
          <p:cNvSpPr>
            <a:spLocks noGrp="1"/>
          </p:cNvSpPr>
          <p:nvPr>
            <p:ph type="dt" sz="half" idx="10"/>
          </p:nvPr>
        </p:nvSpPr>
        <p:spPr/>
        <p:txBody>
          <a:bodyPr/>
          <a:lstStyle/>
          <a:p>
            <a:fld id="{061A3BD4-59A0-4B3F-AA22-AD0B38725543}" type="datetimeFigureOut">
              <a:rPr lang="nl-NL" smtClean="0"/>
              <a:t>5-3-2021</a:t>
            </a:fld>
            <a:endParaRPr lang="nl-NL"/>
          </a:p>
        </p:txBody>
      </p:sp>
      <p:sp>
        <p:nvSpPr>
          <p:cNvPr id="6" name="Tijdelijke aanduiding voor voettekst 5">
            <a:extLst>
              <a:ext uri="{FF2B5EF4-FFF2-40B4-BE49-F238E27FC236}">
                <a16:creationId xmlns:a16="http://schemas.microsoft.com/office/drawing/2014/main" id="{1EDCA3E0-C33E-4C9E-9548-D571604271D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8A8E61C-D039-448F-B833-71A6500173CF}"/>
              </a:ext>
            </a:extLst>
          </p:cNvPr>
          <p:cNvSpPr>
            <a:spLocks noGrp="1"/>
          </p:cNvSpPr>
          <p:nvPr>
            <p:ph type="sldNum" sz="quarter" idx="12"/>
          </p:nvPr>
        </p:nvSpPr>
        <p:spPr/>
        <p:txBody>
          <a:bodyPr/>
          <a:lstStyle/>
          <a:p>
            <a:fld id="{907948FD-6CBF-4AE7-8649-254ED443A272}" type="slidenum">
              <a:rPr lang="nl-NL" smtClean="0"/>
              <a:t>‹nr.›</a:t>
            </a:fld>
            <a:endParaRPr lang="nl-NL"/>
          </a:p>
        </p:txBody>
      </p:sp>
    </p:spTree>
    <p:extLst>
      <p:ext uri="{BB962C8B-B14F-4D97-AF65-F5344CB8AC3E}">
        <p14:creationId xmlns:p14="http://schemas.microsoft.com/office/powerpoint/2010/main" val="1679521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A24856-2147-42A8-84F7-D159BE49B50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869EC08-8C20-4763-A09A-2628A59A45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E1C2915-2402-4264-ABED-6F378DC80E8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CFC9541-1918-40F0-8CDA-397858A3D9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5F0B53E-8422-4DAF-A1D1-6B5E4593369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E13EF99-5BA1-47A2-99FA-60E7EEB6ABB5}"/>
              </a:ext>
            </a:extLst>
          </p:cNvPr>
          <p:cNvSpPr>
            <a:spLocks noGrp="1"/>
          </p:cNvSpPr>
          <p:nvPr>
            <p:ph type="dt" sz="half" idx="10"/>
          </p:nvPr>
        </p:nvSpPr>
        <p:spPr/>
        <p:txBody>
          <a:bodyPr/>
          <a:lstStyle/>
          <a:p>
            <a:fld id="{061A3BD4-59A0-4B3F-AA22-AD0B38725543}" type="datetimeFigureOut">
              <a:rPr lang="nl-NL" smtClean="0"/>
              <a:t>5-3-2021</a:t>
            </a:fld>
            <a:endParaRPr lang="nl-NL"/>
          </a:p>
        </p:txBody>
      </p:sp>
      <p:sp>
        <p:nvSpPr>
          <p:cNvPr id="8" name="Tijdelijke aanduiding voor voettekst 7">
            <a:extLst>
              <a:ext uri="{FF2B5EF4-FFF2-40B4-BE49-F238E27FC236}">
                <a16:creationId xmlns:a16="http://schemas.microsoft.com/office/drawing/2014/main" id="{FBC3D240-4464-4666-A250-0B745C9B055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AE22D25-400A-4FDD-AAF5-E7D119B4D8FA}"/>
              </a:ext>
            </a:extLst>
          </p:cNvPr>
          <p:cNvSpPr>
            <a:spLocks noGrp="1"/>
          </p:cNvSpPr>
          <p:nvPr>
            <p:ph type="sldNum" sz="quarter" idx="12"/>
          </p:nvPr>
        </p:nvSpPr>
        <p:spPr/>
        <p:txBody>
          <a:bodyPr/>
          <a:lstStyle/>
          <a:p>
            <a:fld id="{907948FD-6CBF-4AE7-8649-254ED443A272}" type="slidenum">
              <a:rPr lang="nl-NL" smtClean="0"/>
              <a:t>‹nr.›</a:t>
            </a:fld>
            <a:endParaRPr lang="nl-NL"/>
          </a:p>
        </p:txBody>
      </p:sp>
    </p:spTree>
    <p:extLst>
      <p:ext uri="{BB962C8B-B14F-4D97-AF65-F5344CB8AC3E}">
        <p14:creationId xmlns:p14="http://schemas.microsoft.com/office/powerpoint/2010/main" val="1520684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BFCB25-B481-4BF1-90D6-92B4BE4805F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068AF24-432B-47C5-B039-ACAFA4DD6658}"/>
              </a:ext>
            </a:extLst>
          </p:cNvPr>
          <p:cNvSpPr>
            <a:spLocks noGrp="1"/>
          </p:cNvSpPr>
          <p:nvPr>
            <p:ph type="dt" sz="half" idx="10"/>
          </p:nvPr>
        </p:nvSpPr>
        <p:spPr/>
        <p:txBody>
          <a:bodyPr/>
          <a:lstStyle/>
          <a:p>
            <a:fld id="{061A3BD4-59A0-4B3F-AA22-AD0B38725543}" type="datetimeFigureOut">
              <a:rPr lang="nl-NL" smtClean="0"/>
              <a:t>5-3-2021</a:t>
            </a:fld>
            <a:endParaRPr lang="nl-NL"/>
          </a:p>
        </p:txBody>
      </p:sp>
      <p:sp>
        <p:nvSpPr>
          <p:cNvPr id="4" name="Tijdelijke aanduiding voor voettekst 3">
            <a:extLst>
              <a:ext uri="{FF2B5EF4-FFF2-40B4-BE49-F238E27FC236}">
                <a16:creationId xmlns:a16="http://schemas.microsoft.com/office/drawing/2014/main" id="{3235D403-9574-4295-8434-CC2DD99E40A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6101ACA-9D7B-4103-BABD-AA28484A51A2}"/>
              </a:ext>
            </a:extLst>
          </p:cNvPr>
          <p:cNvSpPr>
            <a:spLocks noGrp="1"/>
          </p:cNvSpPr>
          <p:nvPr>
            <p:ph type="sldNum" sz="quarter" idx="12"/>
          </p:nvPr>
        </p:nvSpPr>
        <p:spPr/>
        <p:txBody>
          <a:bodyPr/>
          <a:lstStyle/>
          <a:p>
            <a:fld id="{907948FD-6CBF-4AE7-8649-254ED443A272}" type="slidenum">
              <a:rPr lang="nl-NL" smtClean="0"/>
              <a:t>‹nr.›</a:t>
            </a:fld>
            <a:endParaRPr lang="nl-NL"/>
          </a:p>
        </p:txBody>
      </p:sp>
    </p:spTree>
    <p:extLst>
      <p:ext uri="{BB962C8B-B14F-4D97-AF65-F5344CB8AC3E}">
        <p14:creationId xmlns:p14="http://schemas.microsoft.com/office/powerpoint/2010/main" val="1253899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5B765A5-76B5-43C8-B9CA-CEC2AEB1EEFE}"/>
              </a:ext>
            </a:extLst>
          </p:cNvPr>
          <p:cNvSpPr>
            <a:spLocks noGrp="1"/>
          </p:cNvSpPr>
          <p:nvPr>
            <p:ph type="dt" sz="half" idx="10"/>
          </p:nvPr>
        </p:nvSpPr>
        <p:spPr/>
        <p:txBody>
          <a:bodyPr/>
          <a:lstStyle/>
          <a:p>
            <a:fld id="{061A3BD4-59A0-4B3F-AA22-AD0B38725543}" type="datetimeFigureOut">
              <a:rPr lang="nl-NL" smtClean="0"/>
              <a:t>5-3-2021</a:t>
            </a:fld>
            <a:endParaRPr lang="nl-NL"/>
          </a:p>
        </p:txBody>
      </p:sp>
      <p:sp>
        <p:nvSpPr>
          <p:cNvPr id="3" name="Tijdelijke aanduiding voor voettekst 2">
            <a:extLst>
              <a:ext uri="{FF2B5EF4-FFF2-40B4-BE49-F238E27FC236}">
                <a16:creationId xmlns:a16="http://schemas.microsoft.com/office/drawing/2014/main" id="{CDCA70B4-DFE5-4C24-9B29-1AE68DAD688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213EF58-A836-4427-8591-6588687F822E}"/>
              </a:ext>
            </a:extLst>
          </p:cNvPr>
          <p:cNvSpPr>
            <a:spLocks noGrp="1"/>
          </p:cNvSpPr>
          <p:nvPr>
            <p:ph type="sldNum" sz="quarter" idx="12"/>
          </p:nvPr>
        </p:nvSpPr>
        <p:spPr/>
        <p:txBody>
          <a:bodyPr/>
          <a:lstStyle/>
          <a:p>
            <a:fld id="{907948FD-6CBF-4AE7-8649-254ED443A272}" type="slidenum">
              <a:rPr lang="nl-NL" smtClean="0"/>
              <a:t>‹nr.›</a:t>
            </a:fld>
            <a:endParaRPr lang="nl-NL"/>
          </a:p>
        </p:txBody>
      </p:sp>
    </p:spTree>
    <p:extLst>
      <p:ext uri="{BB962C8B-B14F-4D97-AF65-F5344CB8AC3E}">
        <p14:creationId xmlns:p14="http://schemas.microsoft.com/office/powerpoint/2010/main" val="2581428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2D362E-B387-41A2-9EDC-59A83ED4554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52B8C18E-ABB4-4596-823C-DEC37C4397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AEB6CE6-164E-4EDC-9FBC-DDCC73559F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31DC4E9-25A5-4051-BAD2-C8A953E27588}"/>
              </a:ext>
            </a:extLst>
          </p:cNvPr>
          <p:cNvSpPr>
            <a:spLocks noGrp="1"/>
          </p:cNvSpPr>
          <p:nvPr>
            <p:ph type="dt" sz="half" idx="10"/>
          </p:nvPr>
        </p:nvSpPr>
        <p:spPr/>
        <p:txBody>
          <a:bodyPr/>
          <a:lstStyle/>
          <a:p>
            <a:fld id="{061A3BD4-59A0-4B3F-AA22-AD0B38725543}" type="datetimeFigureOut">
              <a:rPr lang="nl-NL" smtClean="0"/>
              <a:t>5-3-2021</a:t>
            </a:fld>
            <a:endParaRPr lang="nl-NL"/>
          </a:p>
        </p:txBody>
      </p:sp>
      <p:sp>
        <p:nvSpPr>
          <p:cNvPr id="6" name="Tijdelijke aanduiding voor voettekst 5">
            <a:extLst>
              <a:ext uri="{FF2B5EF4-FFF2-40B4-BE49-F238E27FC236}">
                <a16:creationId xmlns:a16="http://schemas.microsoft.com/office/drawing/2014/main" id="{0F3247B9-5E2C-41D1-92E2-0147C7C4F8D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8DFE574-D24B-4584-8374-F2B6CFC6857B}"/>
              </a:ext>
            </a:extLst>
          </p:cNvPr>
          <p:cNvSpPr>
            <a:spLocks noGrp="1"/>
          </p:cNvSpPr>
          <p:nvPr>
            <p:ph type="sldNum" sz="quarter" idx="12"/>
          </p:nvPr>
        </p:nvSpPr>
        <p:spPr/>
        <p:txBody>
          <a:bodyPr/>
          <a:lstStyle/>
          <a:p>
            <a:fld id="{907948FD-6CBF-4AE7-8649-254ED443A272}" type="slidenum">
              <a:rPr lang="nl-NL" smtClean="0"/>
              <a:t>‹nr.›</a:t>
            </a:fld>
            <a:endParaRPr lang="nl-NL"/>
          </a:p>
        </p:txBody>
      </p:sp>
    </p:spTree>
    <p:extLst>
      <p:ext uri="{BB962C8B-B14F-4D97-AF65-F5344CB8AC3E}">
        <p14:creationId xmlns:p14="http://schemas.microsoft.com/office/powerpoint/2010/main" val="3793467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2D21E2-270C-4B03-8D96-AFDDD14CDFB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F06F678-4D20-4487-B186-03FDB6FF19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24EFA21-0B61-4EFB-9DF6-41CBA914F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CC0A268-2BCB-405E-B540-5380071476BA}"/>
              </a:ext>
            </a:extLst>
          </p:cNvPr>
          <p:cNvSpPr>
            <a:spLocks noGrp="1"/>
          </p:cNvSpPr>
          <p:nvPr>
            <p:ph type="dt" sz="half" idx="10"/>
          </p:nvPr>
        </p:nvSpPr>
        <p:spPr/>
        <p:txBody>
          <a:bodyPr/>
          <a:lstStyle/>
          <a:p>
            <a:fld id="{061A3BD4-59A0-4B3F-AA22-AD0B38725543}" type="datetimeFigureOut">
              <a:rPr lang="nl-NL" smtClean="0"/>
              <a:t>5-3-2021</a:t>
            </a:fld>
            <a:endParaRPr lang="nl-NL"/>
          </a:p>
        </p:txBody>
      </p:sp>
      <p:sp>
        <p:nvSpPr>
          <p:cNvPr id="6" name="Tijdelijke aanduiding voor voettekst 5">
            <a:extLst>
              <a:ext uri="{FF2B5EF4-FFF2-40B4-BE49-F238E27FC236}">
                <a16:creationId xmlns:a16="http://schemas.microsoft.com/office/drawing/2014/main" id="{1048B431-4F4F-4C9B-A905-B1914912513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AFACF3B-F598-4915-9272-40EA106B429D}"/>
              </a:ext>
            </a:extLst>
          </p:cNvPr>
          <p:cNvSpPr>
            <a:spLocks noGrp="1"/>
          </p:cNvSpPr>
          <p:nvPr>
            <p:ph type="sldNum" sz="quarter" idx="12"/>
          </p:nvPr>
        </p:nvSpPr>
        <p:spPr/>
        <p:txBody>
          <a:bodyPr/>
          <a:lstStyle/>
          <a:p>
            <a:fld id="{907948FD-6CBF-4AE7-8649-254ED443A272}" type="slidenum">
              <a:rPr lang="nl-NL" smtClean="0"/>
              <a:t>‹nr.›</a:t>
            </a:fld>
            <a:endParaRPr lang="nl-NL"/>
          </a:p>
        </p:txBody>
      </p:sp>
    </p:spTree>
    <p:extLst>
      <p:ext uri="{BB962C8B-B14F-4D97-AF65-F5344CB8AC3E}">
        <p14:creationId xmlns:p14="http://schemas.microsoft.com/office/powerpoint/2010/main" val="3300591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8778CC9-4B0B-45F4-A6A0-659DB0F696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00C0CDC-1E26-4C9B-828F-5DC71C5B4B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713FF65-45E4-4F10-9F53-6E30425071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1A3BD4-59A0-4B3F-AA22-AD0B38725543}" type="datetimeFigureOut">
              <a:rPr lang="nl-NL" smtClean="0"/>
              <a:t>5-3-2021</a:t>
            </a:fld>
            <a:endParaRPr lang="nl-NL"/>
          </a:p>
        </p:txBody>
      </p:sp>
      <p:sp>
        <p:nvSpPr>
          <p:cNvPr id="5" name="Tijdelijke aanduiding voor voettekst 4">
            <a:extLst>
              <a:ext uri="{FF2B5EF4-FFF2-40B4-BE49-F238E27FC236}">
                <a16:creationId xmlns:a16="http://schemas.microsoft.com/office/drawing/2014/main" id="{3B40F7F6-315D-4F47-B278-18A1D7A580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455C480-9071-4BAB-8D2B-2BFA8CD46F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7948FD-6CBF-4AE7-8649-254ED443A272}" type="slidenum">
              <a:rPr lang="nl-NL" smtClean="0"/>
              <a:t>‹nr.›</a:t>
            </a:fld>
            <a:endParaRPr lang="nl-NL"/>
          </a:p>
        </p:txBody>
      </p:sp>
    </p:spTree>
    <p:extLst>
      <p:ext uri="{BB962C8B-B14F-4D97-AF65-F5344CB8AC3E}">
        <p14:creationId xmlns:p14="http://schemas.microsoft.com/office/powerpoint/2010/main" val="1173371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PoVd_u7mryc?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hartwijzer.nl/pijn-op-de-bors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848F86F5-0B50-470F-944F-A7128468460E}"/>
              </a:ext>
            </a:extLst>
          </p:cNvPr>
          <p:cNvPicPr>
            <a:picLocks noChangeAspect="1"/>
          </p:cNvPicPr>
          <p:nvPr/>
        </p:nvPicPr>
        <p:blipFill rotWithShape="1">
          <a:blip r:embed="rId2">
            <a:alphaModFix amt="50000"/>
          </a:blip>
          <a:srcRect r="888" b="-1"/>
          <a:stretch/>
        </p:blipFill>
        <p:spPr>
          <a:xfrm>
            <a:off x="0" y="-1"/>
            <a:ext cx="12191980" cy="6857999"/>
          </a:xfrm>
          <a:prstGeom prst="rect">
            <a:avLst/>
          </a:prstGeom>
        </p:spPr>
      </p:pic>
      <p:sp>
        <p:nvSpPr>
          <p:cNvPr id="3" name="Tekstvak 2">
            <a:extLst>
              <a:ext uri="{FF2B5EF4-FFF2-40B4-BE49-F238E27FC236}">
                <a16:creationId xmlns:a16="http://schemas.microsoft.com/office/drawing/2014/main" id="{89F5E363-8349-4189-947C-43D9011A49B9}"/>
              </a:ext>
            </a:extLst>
          </p:cNvPr>
          <p:cNvSpPr txBox="1"/>
          <p:nvPr/>
        </p:nvSpPr>
        <p:spPr>
          <a:xfrm>
            <a:off x="1524000" y="1122362"/>
            <a:ext cx="9144000" cy="290051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700" b="1" dirty="0" err="1">
                <a:solidFill>
                  <a:srgbClr val="FF0000"/>
                </a:solidFill>
                <a:latin typeface="+mj-lt"/>
                <a:ea typeface="+mj-ea"/>
                <a:cs typeface="+mj-cs"/>
              </a:rPr>
              <a:t>Onwelwording</a:t>
            </a:r>
            <a:r>
              <a:rPr lang="en-US" sz="4700" b="1" dirty="0">
                <a:solidFill>
                  <a:srgbClr val="FF0000"/>
                </a:solidFill>
                <a:latin typeface="+mj-lt"/>
                <a:ea typeface="+mj-ea"/>
                <a:cs typeface="+mj-cs"/>
              </a:rPr>
              <a:t> </a:t>
            </a:r>
            <a:r>
              <a:rPr lang="en-US" sz="4700" b="1" dirty="0" err="1">
                <a:solidFill>
                  <a:srgbClr val="FF0000"/>
                </a:solidFill>
                <a:latin typeface="+mj-lt"/>
                <a:ea typeface="+mj-ea"/>
                <a:cs typeface="+mj-cs"/>
              </a:rPr>
              <a:t>en</a:t>
            </a:r>
            <a:r>
              <a:rPr lang="en-US" sz="4700" b="1" dirty="0">
                <a:solidFill>
                  <a:srgbClr val="FF0000"/>
                </a:solidFill>
                <a:latin typeface="+mj-lt"/>
                <a:ea typeface="+mj-ea"/>
                <a:cs typeface="+mj-cs"/>
              </a:rPr>
              <a:t> </a:t>
            </a:r>
            <a:r>
              <a:rPr lang="en-US" sz="4700" b="1" dirty="0" err="1">
                <a:solidFill>
                  <a:srgbClr val="FF0000"/>
                </a:solidFill>
                <a:latin typeface="+mj-lt"/>
                <a:ea typeface="+mj-ea"/>
                <a:cs typeface="+mj-cs"/>
              </a:rPr>
              <a:t>veelvoorkomende</a:t>
            </a:r>
            <a:r>
              <a:rPr lang="en-US" sz="4700" b="1" dirty="0">
                <a:solidFill>
                  <a:srgbClr val="FF0000"/>
                </a:solidFill>
                <a:latin typeface="+mj-lt"/>
                <a:ea typeface="+mj-ea"/>
                <a:cs typeface="+mj-cs"/>
              </a:rPr>
              <a:t> </a:t>
            </a:r>
            <a:r>
              <a:rPr lang="en-US" sz="4700" b="1" dirty="0" err="1">
                <a:solidFill>
                  <a:srgbClr val="FF0000"/>
                </a:solidFill>
                <a:latin typeface="+mj-lt"/>
                <a:ea typeface="+mj-ea"/>
                <a:cs typeface="+mj-cs"/>
              </a:rPr>
              <a:t>ziektebeelden</a:t>
            </a:r>
            <a:endParaRPr lang="en-US" sz="4700" b="1" dirty="0">
              <a:solidFill>
                <a:srgbClr val="FF0000"/>
              </a:solidFill>
              <a:latin typeface="+mj-lt"/>
              <a:ea typeface="+mj-ea"/>
              <a:cs typeface="+mj-cs"/>
            </a:endParaRPr>
          </a:p>
          <a:p>
            <a:pPr algn="ctr">
              <a:lnSpc>
                <a:spcPct val="90000"/>
              </a:lnSpc>
              <a:spcBef>
                <a:spcPct val="0"/>
              </a:spcBef>
              <a:spcAft>
                <a:spcPts val="600"/>
              </a:spcAft>
            </a:pPr>
            <a:endParaRPr lang="en-US" sz="4700" dirty="0">
              <a:solidFill>
                <a:srgbClr val="FFFFFF"/>
              </a:solidFill>
              <a:latin typeface="+mj-lt"/>
              <a:ea typeface="+mj-ea"/>
              <a:cs typeface="+mj-cs"/>
            </a:endParaRPr>
          </a:p>
          <a:p>
            <a:pPr algn="ctr">
              <a:lnSpc>
                <a:spcPct val="90000"/>
              </a:lnSpc>
              <a:spcBef>
                <a:spcPct val="0"/>
              </a:spcBef>
              <a:spcAft>
                <a:spcPts val="600"/>
              </a:spcAft>
            </a:pPr>
            <a:r>
              <a:rPr lang="en-US" sz="4700" dirty="0">
                <a:solidFill>
                  <a:srgbClr val="FFFFFF"/>
                </a:solidFill>
                <a:latin typeface="+mj-lt"/>
                <a:ea typeface="+mj-ea"/>
                <a:cs typeface="+mj-cs"/>
              </a:rPr>
              <a:t>EHBO 5-3-2021</a:t>
            </a:r>
          </a:p>
        </p:txBody>
      </p:sp>
    </p:spTree>
    <p:extLst>
      <p:ext uri="{BB962C8B-B14F-4D97-AF65-F5344CB8AC3E}">
        <p14:creationId xmlns:p14="http://schemas.microsoft.com/office/powerpoint/2010/main" val="206209385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FB647D-5208-4664-A3E4-36338EE9CBF7}"/>
              </a:ext>
            </a:extLst>
          </p:cNvPr>
          <p:cNvSpPr>
            <a:spLocks noGrp="1"/>
          </p:cNvSpPr>
          <p:nvPr>
            <p:ph type="title"/>
          </p:nvPr>
        </p:nvSpPr>
        <p:spPr/>
        <p:txBody>
          <a:bodyPr>
            <a:normAutofit/>
          </a:bodyPr>
          <a:lstStyle/>
          <a:p>
            <a:r>
              <a:rPr lang="nl-NL" sz="4000" dirty="0">
                <a:solidFill>
                  <a:schemeClr val="accent1"/>
                </a:solidFill>
                <a:latin typeface="+mn-lt"/>
              </a:rPr>
              <a:t>Angina Pectoris</a:t>
            </a:r>
          </a:p>
        </p:txBody>
      </p:sp>
      <p:sp>
        <p:nvSpPr>
          <p:cNvPr id="3" name="Tijdelijke aanduiding voor inhoud 2">
            <a:extLst>
              <a:ext uri="{FF2B5EF4-FFF2-40B4-BE49-F238E27FC236}">
                <a16:creationId xmlns:a16="http://schemas.microsoft.com/office/drawing/2014/main" id="{F1AB695F-6F25-4A46-94FB-BC7D900B3A6A}"/>
              </a:ext>
            </a:extLst>
          </p:cNvPr>
          <p:cNvSpPr>
            <a:spLocks noGrp="1"/>
          </p:cNvSpPr>
          <p:nvPr>
            <p:ph idx="1"/>
          </p:nvPr>
        </p:nvSpPr>
        <p:spPr/>
        <p:txBody>
          <a:bodyPr>
            <a:normAutofit fontScale="92500" lnSpcReduction="10000"/>
          </a:bodyPr>
          <a:lstStyle/>
          <a:p>
            <a:pPr marL="0" indent="0">
              <a:buNone/>
            </a:pPr>
            <a:r>
              <a:rPr lang="nl-NL" b="1" dirty="0"/>
              <a:t>Behandeling</a:t>
            </a:r>
          </a:p>
          <a:p>
            <a:pPr marL="0" indent="0">
              <a:buNone/>
            </a:pPr>
            <a:endParaRPr lang="nl-NL" b="1" dirty="0"/>
          </a:p>
          <a:p>
            <a:r>
              <a:rPr lang="nl-NL" dirty="0"/>
              <a:t>Bloeddrukverlagers (bètablokker zorgt voor een tragere hartslag en een lagere bloeddruk, waardoor de zuurstofvraag afneemt. </a:t>
            </a:r>
          </a:p>
          <a:p>
            <a:r>
              <a:rPr lang="nl-NL" dirty="0"/>
              <a:t>Nitraten kransslagaderen te verwijden waardoor de hartspier meer zuurstof krijgt aangevoerd. </a:t>
            </a:r>
          </a:p>
          <a:p>
            <a:r>
              <a:rPr lang="nl-NL" dirty="0"/>
              <a:t>Stolling werende medicijnen, zoals aspirine, verkleinen het risico op afsluiting van een kransslagader door een bloedstolsel, wat een hartinfarct tot gevolg heeft.</a:t>
            </a:r>
          </a:p>
          <a:p>
            <a:r>
              <a:rPr lang="nl-NL" dirty="0"/>
              <a:t>aanpakken van risicofactoren zoals roken, hoge bloeddruk, LDL-cholesterol of overgewicht </a:t>
            </a:r>
            <a:r>
              <a:rPr lang="nl-NL" sz="1300" dirty="0"/>
              <a:t>(https://www.hartwijzer.nl/ldl-cholesterol)</a:t>
            </a:r>
          </a:p>
        </p:txBody>
      </p:sp>
    </p:spTree>
    <p:extLst>
      <p:ext uri="{BB962C8B-B14F-4D97-AF65-F5344CB8AC3E}">
        <p14:creationId xmlns:p14="http://schemas.microsoft.com/office/powerpoint/2010/main" val="837252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A9DE3A-4A16-4ADF-A541-E0D664D944EC}"/>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sz="4000" kern="1200" dirty="0" err="1">
                <a:solidFill>
                  <a:schemeClr val="accent1"/>
                </a:solidFill>
                <a:latin typeface="+mn-lt"/>
                <a:ea typeface="+mj-ea"/>
                <a:cs typeface="+mj-cs"/>
              </a:rPr>
              <a:t>Hartinfarct</a:t>
            </a:r>
            <a:endParaRPr lang="en-US" sz="4000" kern="1200" dirty="0">
              <a:solidFill>
                <a:schemeClr val="accent1"/>
              </a:solidFill>
              <a:latin typeface="+mn-lt"/>
              <a:ea typeface="+mj-ea"/>
              <a:cs typeface="+mj-cs"/>
            </a:endParaRPr>
          </a:p>
        </p:txBody>
      </p:sp>
      <p:sp>
        <p:nvSpPr>
          <p:cNvPr id="5" name="Rechthoek 4">
            <a:extLst>
              <a:ext uri="{FF2B5EF4-FFF2-40B4-BE49-F238E27FC236}">
                <a16:creationId xmlns:a16="http://schemas.microsoft.com/office/drawing/2014/main" id="{1E1662DF-B14D-4CD8-9443-3388F1271B1F}"/>
              </a:ext>
            </a:extLst>
          </p:cNvPr>
          <p:cNvSpPr/>
          <p:nvPr/>
        </p:nvSpPr>
        <p:spPr>
          <a:xfrm>
            <a:off x="648929" y="1972638"/>
            <a:ext cx="3505496" cy="4251181"/>
          </a:xfrm>
          <a:prstGeom prst="rect">
            <a:avLst/>
          </a:prstGeom>
        </p:spPr>
        <p:txBody>
          <a:bodyPr vert="horz" lIns="91440" tIns="45720" rIns="91440" bIns="45720" rtlCol="0">
            <a:noAutofit/>
          </a:bodyPr>
          <a:lstStyle/>
          <a:p>
            <a:pPr>
              <a:lnSpc>
                <a:spcPct val="90000"/>
              </a:lnSpc>
              <a:spcAft>
                <a:spcPts val="600"/>
              </a:spcAft>
            </a:pPr>
            <a:r>
              <a:rPr lang="en-US" b="1" dirty="0" err="1"/>
              <a:t>Hartinfarct</a:t>
            </a:r>
            <a:r>
              <a:rPr lang="en-US" b="1" dirty="0"/>
              <a:t> </a:t>
            </a:r>
            <a:r>
              <a:rPr lang="en-US" b="1" dirty="0" err="1"/>
              <a:t>en</a:t>
            </a:r>
            <a:r>
              <a:rPr lang="en-US" b="1" dirty="0"/>
              <a:t> angina pectoris</a:t>
            </a:r>
          </a:p>
          <a:p>
            <a:pPr>
              <a:lnSpc>
                <a:spcPct val="90000"/>
              </a:lnSpc>
              <a:spcAft>
                <a:spcPts val="600"/>
              </a:spcAft>
            </a:pPr>
            <a:r>
              <a:rPr lang="en-US" dirty="0">
                <a:solidFill>
                  <a:srgbClr val="FF0000"/>
                </a:solidFill>
              </a:rPr>
              <a:t>A. Linker </a:t>
            </a:r>
            <a:r>
              <a:rPr lang="en-US" dirty="0" err="1">
                <a:solidFill>
                  <a:srgbClr val="FF0000"/>
                </a:solidFill>
              </a:rPr>
              <a:t>kransslagader</a:t>
            </a:r>
            <a:r>
              <a:rPr lang="en-US" dirty="0">
                <a:solidFill>
                  <a:srgbClr val="FF0000"/>
                </a:solidFill>
              </a:rPr>
              <a:t> </a:t>
            </a:r>
            <a:r>
              <a:rPr lang="en-US" dirty="0"/>
              <a:t>(LAD) die is </a:t>
            </a:r>
            <a:r>
              <a:rPr lang="en-US" dirty="0" err="1"/>
              <a:t>afgesloten</a:t>
            </a:r>
            <a:r>
              <a:rPr lang="en-US" dirty="0"/>
              <a:t> (1) door </a:t>
            </a:r>
            <a:r>
              <a:rPr lang="en-US" dirty="0" err="1"/>
              <a:t>een</a:t>
            </a:r>
            <a:r>
              <a:rPr lang="en-US" dirty="0"/>
              <a:t> </a:t>
            </a:r>
            <a:r>
              <a:rPr lang="en-US" dirty="0" err="1"/>
              <a:t>bloedstolsel</a:t>
            </a:r>
            <a:r>
              <a:rPr lang="en-US" dirty="0"/>
              <a:t> in </a:t>
            </a:r>
            <a:r>
              <a:rPr lang="en-US" dirty="0" err="1"/>
              <a:t>een</a:t>
            </a:r>
            <a:r>
              <a:rPr lang="en-US" dirty="0"/>
              <a:t> </a:t>
            </a:r>
            <a:r>
              <a:rPr lang="en-US" dirty="0" err="1"/>
              <a:t>slagader</a:t>
            </a:r>
            <a:r>
              <a:rPr lang="en-US" dirty="0"/>
              <a:t> die door </a:t>
            </a:r>
            <a:r>
              <a:rPr lang="en-US" dirty="0" err="1"/>
              <a:t>een</a:t>
            </a:r>
            <a:r>
              <a:rPr lang="en-US" dirty="0"/>
              <a:t> plaque al </a:t>
            </a:r>
            <a:r>
              <a:rPr lang="en-US" dirty="0" err="1"/>
              <a:t>vernauwd</a:t>
            </a:r>
            <a:r>
              <a:rPr lang="en-US" dirty="0"/>
              <a:t> was. De </a:t>
            </a:r>
            <a:r>
              <a:rPr lang="en-US" dirty="0" err="1"/>
              <a:t>spiercellen</a:t>
            </a:r>
            <a:r>
              <a:rPr lang="en-US" dirty="0"/>
              <a:t> </a:t>
            </a:r>
            <a:r>
              <a:rPr lang="en-US" dirty="0" err="1"/>
              <a:t>stroomafwaarts</a:t>
            </a:r>
            <a:r>
              <a:rPr lang="en-US" dirty="0"/>
              <a:t> </a:t>
            </a:r>
            <a:r>
              <a:rPr lang="en-US" dirty="0" err="1"/>
              <a:t>krijgen</a:t>
            </a:r>
            <a:r>
              <a:rPr lang="en-US" dirty="0"/>
              <a:t> </a:t>
            </a:r>
            <a:r>
              <a:rPr lang="en-US" dirty="0" err="1"/>
              <a:t>geen</a:t>
            </a:r>
            <a:r>
              <a:rPr lang="en-US" dirty="0"/>
              <a:t> </a:t>
            </a:r>
            <a:r>
              <a:rPr lang="en-US" dirty="0" err="1"/>
              <a:t>zuurstofrijk</a:t>
            </a:r>
            <a:r>
              <a:rPr lang="en-US" dirty="0"/>
              <a:t> </a:t>
            </a:r>
            <a:r>
              <a:rPr lang="en-US" dirty="0" err="1"/>
              <a:t>bloed</a:t>
            </a:r>
            <a:r>
              <a:rPr lang="en-US" dirty="0"/>
              <a:t> </a:t>
            </a:r>
            <a:r>
              <a:rPr lang="en-US" dirty="0" err="1"/>
              <a:t>en</a:t>
            </a:r>
            <a:r>
              <a:rPr lang="en-US" dirty="0"/>
              <a:t> </a:t>
            </a:r>
            <a:r>
              <a:rPr lang="en-US" dirty="0" err="1"/>
              <a:t>sterven</a:t>
            </a:r>
            <a:r>
              <a:rPr lang="en-US" dirty="0"/>
              <a:t> </a:t>
            </a:r>
            <a:r>
              <a:rPr lang="en-US" dirty="0" err="1"/>
              <a:t>af</a:t>
            </a:r>
            <a:r>
              <a:rPr lang="en-US" dirty="0"/>
              <a:t>. Het </a:t>
            </a:r>
            <a:r>
              <a:rPr lang="en-US" dirty="0" err="1"/>
              <a:t>gevolg</a:t>
            </a:r>
            <a:r>
              <a:rPr lang="en-US" dirty="0"/>
              <a:t> is </a:t>
            </a:r>
            <a:r>
              <a:rPr lang="en-US" dirty="0" err="1"/>
              <a:t>een</a:t>
            </a:r>
            <a:r>
              <a:rPr lang="en-US" dirty="0"/>
              <a:t> </a:t>
            </a:r>
            <a:r>
              <a:rPr lang="en-US" dirty="0" err="1"/>
              <a:t>hartinfarct</a:t>
            </a:r>
            <a:r>
              <a:rPr lang="en-US" dirty="0"/>
              <a:t>.</a:t>
            </a:r>
          </a:p>
          <a:p>
            <a:pPr indent="-228600">
              <a:lnSpc>
                <a:spcPct val="90000"/>
              </a:lnSpc>
              <a:spcAft>
                <a:spcPts val="600"/>
              </a:spcAft>
              <a:buFont typeface="Arial" panose="020B0604020202020204" pitchFamily="34" charset="0"/>
              <a:buChar char="•"/>
            </a:pPr>
            <a:endParaRPr lang="en-US" dirty="0"/>
          </a:p>
          <a:p>
            <a:pPr>
              <a:lnSpc>
                <a:spcPct val="90000"/>
              </a:lnSpc>
              <a:spcAft>
                <a:spcPts val="600"/>
              </a:spcAft>
            </a:pPr>
            <a:r>
              <a:rPr lang="en-US" dirty="0">
                <a:solidFill>
                  <a:srgbClr val="FF0000"/>
                </a:solidFill>
              </a:rPr>
              <a:t>B. </a:t>
            </a:r>
            <a:r>
              <a:rPr lang="en-US" dirty="0" err="1">
                <a:solidFill>
                  <a:srgbClr val="FF0000"/>
                </a:solidFill>
              </a:rPr>
              <a:t>Rechter</a:t>
            </a:r>
            <a:r>
              <a:rPr lang="en-US" dirty="0">
                <a:solidFill>
                  <a:srgbClr val="FF0000"/>
                </a:solidFill>
              </a:rPr>
              <a:t> </a:t>
            </a:r>
            <a:r>
              <a:rPr lang="en-US" dirty="0" err="1">
                <a:solidFill>
                  <a:srgbClr val="FF0000"/>
                </a:solidFill>
              </a:rPr>
              <a:t>kransslagader</a:t>
            </a:r>
            <a:r>
              <a:rPr lang="en-US" dirty="0">
                <a:solidFill>
                  <a:srgbClr val="FF0000"/>
                </a:solidFill>
              </a:rPr>
              <a:t> (RCA</a:t>
            </a:r>
            <a:r>
              <a:rPr lang="en-US" dirty="0"/>
              <a:t>) die is </a:t>
            </a:r>
            <a:r>
              <a:rPr lang="en-US" dirty="0" err="1"/>
              <a:t>vernauwd</a:t>
            </a:r>
            <a:r>
              <a:rPr lang="en-US" dirty="0"/>
              <a:t> door plaque (2). De </a:t>
            </a:r>
            <a:r>
              <a:rPr lang="en-US" dirty="0" err="1"/>
              <a:t>spiercellen</a:t>
            </a:r>
            <a:r>
              <a:rPr lang="en-US" dirty="0"/>
              <a:t> </a:t>
            </a:r>
            <a:r>
              <a:rPr lang="en-US" dirty="0" err="1"/>
              <a:t>stroomafwaarts</a:t>
            </a:r>
            <a:r>
              <a:rPr lang="en-US" dirty="0"/>
              <a:t> </a:t>
            </a:r>
            <a:r>
              <a:rPr lang="en-US" dirty="0" err="1"/>
              <a:t>krijgen</a:t>
            </a:r>
            <a:r>
              <a:rPr lang="en-US" dirty="0"/>
              <a:t> </a:t>
            </a:r>
            <a:r>
              <a:rPr lang="en-US" dirty="0" err="1"/>
              <a:t>bij</a:t>
            </a:r>
            <a:r>
              <a:rPr lang="en-US" dirty="0"/>
              <a:t> </a:t>
            </a:r>
            <a:r>
              <a:rPr lang="en-US" dirty="0" err="1"/>
              <a:t>inspanning</a:t>
            </a:r>
            <a:r>
              <a:rPr lang="en-US" dirty="0"/>
              <a:t> </a:t>
            </a:r>
            <a:r>
              <a:rPr lang="en-US" dirty="0" err="1"/>
              <a:t>te</a:t>
            </a:r>
            <a:r>
              <a:rPr lang="en-US" dirty="0"/>
              <a:t> </a:t>
            </a:r>
            <a:r>
              <a:rPr lang="en-US" dirty="0" err="1"/>
              <a:t>weinig</a:t>
            </a:r>
            <a:r>
              <a:rPr lang="en-US" dirty="0"/>
              <a:t> </a:t>
            </a:r>
            <a:r>
              <a:rPr lang="en-US" dirty="0" err="1"/>
              <a:t>zuurstof</a:t>
            </a:r>
            <a:r>
              <a:rPr lang="en-US" dirty="0"/>
              <a:t> </a:t>
            </a:r>
            <a:r>
              <a:rPr lang="en-US" dirty="0" err="1"/>
              <a:t>en</a:t>
            </a:r>
            <a:r>
              <a:rPr lang="en-US" dirty="0"/>
              <a:t> </a:t>
            </a:r>
            <a:r>
              <a:rPr lang="en-US" dirty="0" err="1"/>
              <a:t>presteren</a:t>
            </a:r>
            <a:r>
              <a:rPr lang="en-US" dirty="0"/>
              <a:t> minder. Het </a:t>
            </a:r>
            <a:r>
              <a:rPr lang="en-US" dirty="0" err="1"/>
              <a:t>gevolg</a:t>
            </a:r>
            <a:r>
              <a:rPr lang="en-US" dirty="0"/>
              <a:t> is </a:t>
            </a:r>
            <a:r>
              <a:rPr lang="en-US" dirty="0" err="1"/>
              <a:t>pijn</a:t>
            </a:r>
            <a:r>
              <a:rPr lang="en-US" dirty="0"/>
              <a:t> op de </a:t>
            </a:r>
            <a:r>
              <a:rPr lang="en-US" dirty="0" err="1"/>
              <a:t>borst</a:t>
            </a:r>
            <a:r>
              <a:rPr lang="en-US" dirty="0"/>
              <a:t>.</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a:extLst>
              <a:ext uri="{FF2B5EF4-FFF2-40B4-BE49-F238E27FC236}">
                <a16:creationId xmlns:a16="http://schemas.microsoft.com/office/drawing/2014/main" id="{7D38E6E1-ECBC-40A6-9E19-EFE4AD24C1B8}"/>
              </a:ext>
            </a:extLst>
          </p:cNvPr>
          <p:cNvPicPr>
            <a:picLocks noGrp="1" noChangeAspect="1"/>
          </p:cNvPicPr>
          <p:nvPr>
            <p:ph idx="1"/>
          </p:nvPr>
        </p:nvPicPr>
        <p:blipFill>
          <a:blip r:embed="rId2"/>
          <a:stretch>
            <a:fillRect/>
          </a:stretch>
        </p:blipFill>
        <p:spPr>
          <a:xfrm>
            <a:off x="5405862" y="1004596"/>
            <a:ext cx="6019331" cy="4845561"/>
          </a:xfrm>
          <a:prstGeom prst="rect">
            <a:avLst/>
          </a:prstGeom>
          <a:effectLst/>
        </p:spPr>
      </p:pic>
    </p:spTree>
    <p:extLst>
      <p:ext uri="{BB962C8B-B14F-4D97-AF65-F5344CB8AC3E}">
        <p14:creationId xmlns:p14="http://schemas.microsoft.com/office/powerpoint/2010/main" val="4026721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F0CEE-E858-4799-8A51-26B04CCA5F3A}"/>
              </a:ext>
            </a:extLst>
          </p:cNvPr>
          <p:cNvSpPr>
            <a:spLocks noGrp="1"/>
          </p:cNvSpPr>
          <p:nvPr>
            <p:ph type="title"/>
          </p:nvPr>
        </p:nvSpPr>
        <p:spPr/>
        <p:txBody>
          <a:bodyPr>
            <a:normAutofit/>
          </a:bodyPr>
          <a:lstStyle/>
          <a:p>
            <a:r>
              <a:rPr lang="nl-NL" sz="4000" dirty="0">
                <a:solidFill>
                  <a:schemeClr val="accent1"/>
                </a:solidFill>
                <a:latin typeface="+mn-lt"/>
              </a:rPr>
              <a:t>Beroerte (CVA)</a:t>
            </a:r>
          </a:p>
        </p:txBody>
      </p:sp>
      <p:sp>
        <p:nvSpPr>
          <p:cNvPr id="3" name="Tijdelijke aanduiding voor inhoud 2">
            <a:extLst>
              <a:ext uri="{FF2B5EF4-FFF2-40B4-BE49-F238E27FC236}">
                <a16:creationId xmlns:a16="http://schemas.microsoft.com/office/drawing/2014/main" id="{AAF6CD08-ED71-4D28-9709-ABC171BEAB55}"/>
              </a:ext>
            </a:extLst>
          </p:cNvPr>
          <p:cNvSpPr>
            <a:spLocks noGrp="1"/>
          </p:cNvSpPr>
          <p:nvPr>
            <p:ph idx="1"/>
          </p:nvPr>
        </p:nvSpPr>
        <p:spPr/>
        <p:txBody>
          <a:bodyPr/>
          <a:lstStyle/>
          <a:p>
            <a:pPr marL="0" indent="0">
              <a:buNone/>
            </a:pPr>
            <a:r>
              <a:rPr lang="nl-NL" dirty="0"/>
              <a:t>Bij een beroerte krijgt een deel van uw hersenen geen of te weinig bloed. Daardoor werkt een deel van uw hersencellen ineens niet meer. U krijgt dan uitvalsverschijnselen, zoals</a:t>
            </a:r>
          </a:p>
          <a:p>
            <a:r>
              <a:rPr lang="nl-NL" dirty="0"/>
              <a:t>een verlamde arm</a:t>
            </a:r>
          </a:p>
          <a:p>
            <a:r>
              <a:rPr lang="nl-NL" dirty="0"/>
              <a:t>een scheve mond</a:t>
            </a:r>
          </a:p>
          <a:p>
            <a:r>
              <a:rPr lang="nl-NL" dirty="0"/>
              <a:t>moeilijk praten</a:t>
            </a:r>
          </a:p>
          <a:p>
            <a:r>
              <a:rPr lang="nl-NL" dirty="0"/>
              <a:t>problemen met bewegingen maken (coördinatie)</a:t>
            </a:r>
          </a:p>
          <a:p>
            <a:r>
              <a:rPr lang="nl-NL" dirty="0"/>
              <a:t>draaiduizeligheid</a:t>
            </a:r>
          </a:p>
        </p:txBody>
      </p:sp>
      <p:sp>
        <p:nvSpPr>
          <p:cNvPr id="4" name="Rechthoek 3">
            <a:extLst>
              <a:ext uri="{FF2B5EF4-FFF2-40B4-BE49-F238E27FC236}">
                <a16:creationId xmlns:a16="http://schemas.microsoft.com/office/drawing/2014/main" id="{9881F387-2AC1-4AB9-AE0B-1839FBC0F891}"/>
              </a:ext>
            </a:extLst>
          </p:cNvPr>
          <p:cNvSpPr/>
          <p:nvPr/>
        </p:nvSpPr>
        <p:spPr>
          <a:xfrm>
            <a:off x="4552122" y="874643"/>
            <a:ext cx="2837149" cy="369332"/>
          </a:xfrm>
          <a:prstGeom prst="rect">
            <a:avLst/>
          </a:prstGeom>
        </p:spPr>
        <p:txBody>
          <a:bodyPr wrap="square">
            <a:spAutoFit/>
          </a:bodyPr>
          <a:lstStyle/>
          <a:p>
            <a:r>
              <a:rPr lang="nl-NL" dirty="0"/>
              <a:t>cerebro vasculair accident.</a:t>
            </a:r>
          </a:p>
        </p:txBody>
      </p:sp>
    </p:spTree>
    <p:extLst>
      <p:ext uri="{BB962C8B-B14F-4D97-AF65-F5344CB8AC3E}">
        <p14:creationId xmlns:p14="http://schemas.microsoft.com/office/powerpoint/2010/main" val="583553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799E167-A458-4E72-9390-A4D6612F5DF6}"/>
              </a:ext>
            </a:extLst>
          </p:cNvPr>
          <p:cNvSpPr>
            <a:spLocks noGrp="1"/>
          </p:cNvSpPr>
          <p:nvPr>
            <p:ph type="title"/>
          </p:nvPr>
        </p:nvSpPr>
        <p:spPr>
          <a:xfrm>
            <a:off x="838200" y="585216"/>
            <a:ext cx="10515600" cy="1325563"/>
          </a:xfrm>
        </p:spPr>
        <p:txBody>
          <a:bodyPr>
            <a:normAutofit/>
          </a:bodyPr>
          <a:lstStyle/>
          <a:p>
            <a:r>
              <a:rPr lang="nl-NL">
                <a:solidFill>
                  <a:schemeClr val="bg1"/>
                </a:solidFill>
              </a:rPr>
              <a:t>Beroerte</a:t>
            </a:r>
          </a:p>
        </p:txBody>
      </p:sp>
      <p:pic>
        <p:nvPicPr>
          <p:cNvPr id="4" name="Afbeelding 3">
            <a:extLst>
              <a:ext uri="{FF2B5EF4-FFF2-40B4-BE49-F238E27FC236}">
                <a16:creationId xmlns:a16="http://schemas.microsoft.com/office/drawing/2014/main" id="{79CA317F-CC7E-45B6-89D0-B835F79F9FBB}"/>
              </a:ext>
            </a:extLst>
          </p:cNvPr>
          <p:cNvPicPr>
            <a:picLocks noChangeAspect="1"/>
          </p:cNvPicPr>
          <p:nvPr/>
        </p:nvPicPr>
        <p:blipFill rotWithShape="1">
          <a:blip r:embed="rId2"/>
          <a:srcRect l="4424" r="3404"/>
          <a:stretch/>
        </p:blipFill>
        <p:spPr>
          <a:xfrm>
            <a:off x="841248" y="2516777"/>
            <a:ext cx="6236208" cy="3660185"/>
          </a:xfrm>
          <a:prstGeom prst="rect">
            <a:avLst/>
          </a:prstGeom>
        </p:spPr>
      </p:pic>
      <p:sp>
        <p:nvSpPr>
          <p:cNvPr id="3" name="Tijdelijke aanduiding voor inhoud 2">
            <a:extLst>
              <a:ext uri="{FF2B5EF4-FFF2-40B4-BE49-F238E27FC236}">
                <a16:creationId xmlns:a16="http://schemas.microsoft.com/office/drawing/2014/main" id="{0A4EE684-0412-465C-85B3-3F2908A722A7}"/>
              </a:ext>
            </a:extLst>
          </p:cNvPr>
          <p:cNvSpPr>
            <a:spLocks noGrp="1"/>
          </p:cNvSpPr>
          <p:nvPr>
            <p:ph idx="1"/>
          </p:nvPr>
        </p:nvSpPr>
        <p:spPr>
          <a:xfrm>
            <a:off x="7546848" y="2516777"/>
            <a:ext cx="3803904" cy="3660185"/>
          </a:xfrm>
        </p:spPr>
        <p:txBody>
          <a:bodyPr anchor="ctr">
            <a:normAutofit/>
          </a:bodyPr>
          <a:lstStyle/>
          <a:p>
            <a:pPr marL="0" indent="0">
              <a:buNone/>
            </a:pPr>
            <a:r>
              <a:rPr lang="nl-NL" sz="2200"/>
              <a:t>Dit kan gebeuren als:</a:t>
            </a:r>
          </a:p>
          <a:p>
            <a:r>
              <a:rPr lang="nl-NL" sz="2200"/>
              <a:t>een bloedvat in de hersenen tijdelijk is afgesloten (TIA)</a:t>
            </a:r>
          </a:p>
          <a:p>
            <a:r>
              <a:rPr lang="nl-NL" sz="2200"/>
              <a:t>een bloedvat in de hersenen blijvend is afgesloten (herseninfarct)</a:t>
            </a:r>
          </a:p>
          <a:p>
            <a:r>
              <a:rPr lang="nl-NL" sz="2200"/>
              <a:t>een bloedvat in de hersenen kapot is waardoor het bloed eruit stroomt (hersenbloeding)</a:t>
            </a:r>
          </a:p>
        </p:txBody>
      </p:sp>
    </p:spTree>
    <p:extLst>
      <p:ext uri="{BB962C8B-B14F-4D97-AF65-F5344CB8AC3E}">
        <p14:creationId xmlns:p14="http://schemas.microsoft.com/office/powerpoint/2010/main" val="1025520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6DAA545-7E9D-4354-8958-42813107F447}"/>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kern="1200" dirty="0" err="1">
                <a:solidFill>
                  <a:schemeClr val="bg1"/>
                </a:solidFill>
                <a:latin typeface="+mj-lt"/>
                <a:ea typeface="+mj-ea"/>
                <a:cs typeface="+mj-cs"/>
              </a:rPr>
              <a:t>Beroerte</a:t>
            </a:r>
            <a:r>
              <a:rPr lang="en-US" sz="5400" kern="1200" dirty="0">
                <a:solidFill>
                  <a:schemeClr val="bg1"/>
                </a:solidFill>
                <a:latin typeface="+mj-lt"/>
                <a:ea typeface="+mj-ea"/>
                <a:cs typeface="+mj-cs"/>
              </a:rPr>
              <a:t> (Fast-test)</a:t>
            </a:r>
          </a:p>
        </p:txBody>
      </p:sp>
      <p:cxnSp>
        <p:nvCxnSpPr>
          <p:cNvPr id="22" name="Straight Connector 21">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Tijdelijke aanduiding voor inhoud 6">
            <a:extLst>
              <a:ext uri="{FF2B5EF4-FFF2-40B4-BE49-F238E27FC236}">
                <a16:creationId xmlns:a16="http://schemas.microsoft.com/office/drawing/2014/main" id="{7191CBB3-9082-4DB6-8A22-ED71DDEC2A10}"/>
              </a:ext>
            </a:extLst>
          </p:cNvPr>
          <p:cNvPicPr>
            <a:picLocks noGrp="1" noChangeAspect="1"/>
          </p:cNvPicPr>
          <p:nvPr>
            <p:ph idx="1"/>
          </p:nvPr>
        </p:nvPicPr>
        <p:blipFill>
          <a:blip r:embed="rId2"/>
          <a:stretch>
            <a:fillRect/>
          </a:stretch>
        </p:blipFill>
        <p:spPr>
          <a:xfrm>
            <a:off x="1071405" y="2427541"/>
            <a:ext cx="9994091" cy="3997637"/>
          </a:xfrm>
          <a:prstGeom prst="rect">
            <a:avLst/>
          </a:prstGeom>
        </p:spPr>
      </p:pic>
      <p:sp>
        <p:nvSpPr>
          <p:cNvPr id="10" name="Rechthoek 9">
            <a:extLst>
              <a:ext uri="{FF2B5EF4-FFF2-40B4-BE49-F238E27FC236}">
                <a16:creationId xmlns:a16="http://schemas.microsoft.com/office/drawing/2014/main" id="{B57B74B4-E613-4E48-9172-DAEE25C2D4A8}"/>
              </a:ext>
            </a:extLst>
          </p:cNvPr>
          <p:cNvSpPr/>
          <p:nvPr/>
        </p:nvSpPr>
        <p:spPr>
          <a:xfrm>
            <a:off x="2363057" y="1438853"/>
            <a:ext cx="8322068" cy="369332"/>
          </a:xfrm>
          <a:prstGeom prst="rect">
            <a:avLst/>
          </a:prstGeom>
        </p:spPr>
        <p:txBody>
          <a:bodyPr wrap="square">
            <a:spAutoFit/>
          </a:bodyPr>
          <a:lstStyle/>
          <a:p>
            <a:r>
              <a:rPr lang="nl-NL" dirty="0">
                <a:solidFill>
                  <a:srgbClr val="FFC000"/>
                </a:solidFill>
              </a:rPr>
              <a:t>https://www.trombosestichting.nl/trombose/herken-een-trombose/fast-test/</a:t>
            </a:r>
          </a:p>
        </p:txBody>
      </p:sp>
    </p:spTree>
    <p:extLst>
      <p:ext uri="{BB962C8B-B14F-4D97-AF65-F5344CB8AC3E}">
        <p14:creationId xmlns:p14="http://schemas.microsoft.com/office/powerpoint/2010/main" val="1347349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B39C37-E316-41D9-BECA-C663B65941D8}"/>
              </a:ext>
            </a:extLst>
          </p:cNvPr>
          <p:cNvSpPr>
            <a:spLocks noGrp="1"/>
          </p:cNvSpPr>
          <p:nvPr>
            <p:ph type="title"/>
          </p:nvPr>
        </p:nvSpPr>
        <p:spPr/>
        <p:txBody>
          <a:bodyPr>
            <a:normAutofit/>
          </a:bodyPr>
          <a:lstStyle/>
          <a:p>
            <a:r>
              <a:rPr lang="nl-NL" sz="4000" dirty="0">
                <a:solidFill>
                  <a:schemeClr val="accent1"/>
                </a:solidFill>
                <a:latin typeface="+mn-lt"/>
              </a:rPr>
              <a:t>Epileptische aanval  </a:t>
            </a:r>
            <a:r>
              <a:rPr lang="nl-NL" sz="1300" dirty="0"/>
              <a:t>https://www.epilepsie.nl/over-epilepsie/pagina/308-2/aanvalsbeschrijvingen/</a:t>
            </a:r>
          </a:p>
        </p:txBody>
      </p:sp>
      <p:sp>
        <p:nvSpPr>
          <p:cNvPr id="3" name="Tijdelijke aanduiding voor inhoud 2">
            <a:extLst>
              <a:ext uri="{FF2B5EF4-FFF2-40B4-BE49-F238E27FC236}">
                <a16:creationId xmlns:a16="http://schemas.microsoft.com/office/drawing/2014/main" id="{B4D89720-1B25-429F-A724-B5E154A8AB42}"/>
              </a:ext>
            </a:extLst>
          </p:cNvPr>
          <p:cNvSpPr>
            <a:spLocks noGrp="1"/>
          </p:cNvSpPr>
          <p:nvPr>
            <p:ph idx="1"/>
          </p:nvPr>
        </p:nvSpPr>
        <p:spPr/>
        <p:txBody>
          <a:bodyPr/>
          <a:lstStyle/>
          <a:p>
            <a:pPr marL="0" indent="0">
              <a:buNone/>
            </a:pPr>
            <a:r>
              <a:rPr lang="nl-NL" dirty="0"/>
              <a:t>Epilepsie is een aandoening die zich uit in de vorm van aanvallen. Aanvallen ontstaan door een plotselinge, tijdelijke verstoring van de elektrische prikkeloverdracht in de hersenen.</a:t>
            </a:r>
          </a:p>
          <a:p>
            <a:r>
              <a:rPr lang="nl-NL" dirty="0"/>
              <a:t>Focaal met intacte gewaarwording</a:t>
            </a:r>
          </a:p>
          <a:p>
            <a:r>
              <a:rPr lang="nl-NL" dirty="0"/>
              <a:t>Focaal met verminderde gewaarwording</a:t>
            </a:r>
          </a:p>
          <a:p>
            <a:r>
              <a:rPr lang="nl-NL" dirty="0"/>
              <a:t>Tonisch-clonisch (grote aanval)</a:t>
            </a:r>
          </a:p>
          <a:p>
            <a:r>
              <a:rPr lang="nl-NL" dirty="0"/>
              <a:t>Absence</a:t>
            </a:r>
          </a:p>
        </p:txBody>
      </p:sp>
      <p:pic>
        <p:nvPicPr>
          <p:cNvPr id="4" name="Afbeelding 3">
            <a:extLst>
              <a:ext uri="{FF2B5EF4-FFF2-40B4-BE49-F238E27FC236}">
                <a16:creationId xmlns:a16="http://schemas.microsoft.com/office/drawing/2014/main" id="{BB083B76-67EB-4B17-9049-CB3524658557}"/>
              </a:ext>
            </a:extLst>
          </p:cNvPr>
          <p:cNvPicPr>
            <a:picLocks noChangeAspect="1"/>
          </p:cNvPicPr>
          <p:nvPr/>
        </p:nvPicPr>
        <p:blipFill>
          <a:blip r:embed="rId2"/>
          <a:stretch>
            <a:fillRect/>
          </a:stretch>
        </p:blipFill>
        <p:spPr>
          <a:xfrm>
            <a:off x="7274104" y="2862362"/>
            <a:ext cx="3977696" cy="3449538"/>
          </a:xfrm>
          <a:prstGeom prst="rect">
            <a:avLst/>
          </a:prstGeom>
        </p:spPr>
      </p:pic>
    </p:spTree>
    <p:extLst>
      <p:ext uri="{BB962C8B-B14F-4D97-AF65-F5344CB8AC3E}">
        <p14:creationId xmlns:p14="http://schemas.microsoft.com/office/powerpoint/2010/main" val="2095362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B3C1E0-7CE9-4C0D-A33D-FE8ADDEBAF71}"/>
              </a:ext>
            </a:extLst>
          </p:cNvPr>
          <p:cNvSpPr>
            <a:spLocks noGrp="1"/>
          </p:cNvSpPr>
          <p:nvPr>
            <p:ph type="title"/>
          </p:nvPr>
        </p:nvSpPr>
        <p:spPr/>
        <p:txBody>
          <a:bodyPr>
            <a:normAutofit/>
          </a:bodyPr>
          <a:lstStyle/>
          <a:p>
            <a:r>
              <a:rPr lang="nl-NL" sz="4000" dirty="0">
                <a:solidFill>
                  <a:schemeClr val="accent1"/>
                </a:solidFill>
                <a:latin typeface="+mn-lt"/>
              </a:rPr>
              <a:t>Diabetes type 1 </a:t>
            </a:r>
            <a:r>
              <a:rPr lang="nl-NL" sz="1300" dirty="0"/>
              <a:t>https://www.diabetesfonds.nl/over-diabetes/soorten-diabetes/diabetes-type-1</a:t>
            </a:r>
          </a:p>
        </p:txBody>
      </p:sp>
      <p:sp>
        <p:nvSpPr>
          <p:cNvPr id="3" name="Tijdelijke aanduiding voor inhoud 2">
            <a:extLst>
              <a:ext uri="{FF2B5EF4-FFF2-40B4-BE49-F238E27FC236}">
                <a16:creationId xmlns:a16="http://schemas.microsoft.com/office/drawing/2014/main" id="{50B20A88-77F2-4BC9-A2BC-45AA6EABD2A2}"/>
              </a:ext>
            </a:extLst>
          </p:cNvPr>
          <p:cNvSpPr>
            <a:spLocks noGrp="1"/>
          </p:cNvSpPr>
          <p:nvPr>
            <p:ph idx="1"/>
          </p:nvPr>
        </p:nvSpPr>
        <p:spPr>
          <a:xfrm>
            <a:off x="838200" y="1590262"/>
            <a:ext cx="10654748" cy="5158408"/>
          </a:xfrm>
        </p:spPr>
        <p:txBody>
          <a:bodyPr>
            <a:normAutofit fontScale="85000" lnSpcReduction="20000"/>
          </a:bodyPr>
          <a:lstStyle/>
          <a:p>
            <a:pPr marL="0" indent="0">
              <a:buNone/>
            </a:pPr>
            <a:r>
              <a:rPr lang="nl-NL" dirty="0"/>
              <a:t>Bij type 1 is er sprake van een absoluut insulinetekort (insulinedeficiëntie), doordat de pancreas geen insuline meer aanmaakt. Insuline is noodzakelijk voor het transport van glucose de cel in. Daarom resulteert dit insulinetekort in een verhoogde concentratie van het glucose in het bloed. Type 1 diabetes komt op alle leeftijden voor. Door de volledige afwezigheid van insuline kunnen deze patiënten alleen behandeld worden met insuline-injecties. </a:t>
            </a:r>
          </a:p>
          <a:p>
            <a:pPr marL="0" indent="0">
              <a:buNone/>
            </a:pPr>
            <a:endParaRPr lang="nl-NL" b="1" dirty="0"/>
          </a:p>
          <a:p>
            <a:pPr marL="0" indent="0">
              <a:buNone/>
            </a:pPr>
            <a:r>
              <a:rPr lang="nl-NL" b="1" dirty="0"/>
              <a:t>Symptomen</a:t>
            </a:r>
          </a:p>
          <a:p>
            <a:r>
              <a:rPr lang="nl-NL" dirty="0"/>
              <a:t>veel dorst</a:t>
            </a:r>
          </a:p>
          <a:p>
            <a:r>
              <a:rPr lang="nl-NL" dirty="0"/>
              <a:t>veel plassen</a:t>
            </a:r>
          </a:p>
          <a:p>
            <a:r>
              <a:rPr lang="nl-NL" dirty="0"/>
              <a:t>afvallen zonder dat daar een reden voor is</a:t>
            </a:r>
          </a:p>
          <a:p>
            <a:r>
              <a:rPr lang="nl-NL" dirty="0"/>
              <a:t>ziek en beroerd voelen</a:t>
            </a:r>
          </a:p>
          <a:p>
            <a:r>
              <a:rPr lang="nl-NL" dirty="0"/>
              <a:t>veel honger hebben, of juist helemaal niet</a:t>
            </a:r>
          </a:p>
          <a:p>
            <a:r>
              <a:rPr lang="nl-NL" dirty="0"/>
              <a:t>wazig zien</a:t>
            </a:r>
          </a:p>
          <a:p>
            <a:r>
              <a:rPr lang="nl-NL" dirty="0"/>
              <a:t>misselijk zijn of overgeven</a:t>
            </a:r>
          </a:p>
        </p:txBody>
      </p:sp>
      <p:pic>
        <p:nvPicPr>
          <p:cNvPr id="4" name="Afbeelding 3">
            <a:extLst>
              <a:ext uri="{FF2B5EF4-FFF2-40B4-BE49-F238E27FC236}">
                <a16:creationId xmlns:a16="http://schemas.microsoft.com/office/drawing/2014/main" id="{0DF01C6C-9583-4307-AEE1-5A3D7624D8AD}"/>
              </a:ext>
            </a:extLst>
          </p:cNvPr>
          <p:cNvPicPr>
            <a:picLocks noChangeAspect="1"/>
          </p:cNvPicPr>
          <p:nvPr/>
        </p:nvPicPr>
        <p:blipFill>
          <a:blip r:embed="rId2"/>
          <a:stretch>
            <a:fillRect/>
          </a:stretch>
        </p:blipFill>
        <p:spPr>
          <a:xfrm>
            <a:off x="6902215" y="3672619"/>
            <a:ext cx="4451585" cy="2989386"/>
          </a:xfrm>
          <a:prstGeom prst="rect">
            <a:avLst/>
          </a:prstGeom>
        </p:spPr>
      </p:pic>
    </p:spTree>
    <p:extLst>
      <p:ext uri="{BB962C8B-B14F-4D97-AF65-F5344CB8AC3E}">
        <p14:creationId xmlns:p14="http://schemas.microsoft.com/office/powerpoint/2010/main" val="2162673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843F88-539B-4294-9273-AE903D42C2DA}"/>
              </a:ext>
            </a:extLst>
          </p:cNvPr>
          <p:cNvSpPr>
            <a:spLocks noGrp="1"/>
          </p:cNvSpPr>
          <p:nvPr>
            <p:ph type="title"/>
          </p:nvPr>
        </p:nvSpPr>
        <p:spPr/>
        <p:txBody>
          <a:bodyPr>
            <a:normAutofit/>
          </a:bodyPr>
          <a:lstStyle/>
          <a:p>
            <a:r>
              <a:rPr lang="nl-NL" sz="4000" dirty="0">
                <a:solidFill>
                  <a:schemeClr val="accent1"/>
                </a:solidFill>
                <a:latin typeface="+mn-lt"/>
              </a:rPr>
              <a:t>Behandeling diabetes mellitus</a:t>
            </a:r>
          </a:p>
        </p:txBody>
      </p:sp>
      <p:sp>
        <p:nvSpPr>
          <p:cNvPr id="6" name="Tijdelijke aanduiding voor inhoud 5">
            <a:extLst>
              <a:ext uri="{FF2B5EF4-FFF2-40B4-BE49-F238E27FC236}">
                <a16:creationId xmlns:a16="http://schemas.microsoft.com/office/drawing/2014/main" id="{49BC37DA-5DED-42DC-A827-DD8E79255E10}"/>
              </a:ext>
            </a:extLst>
          </p:cNvPr>
          <p:cNvSpPr>
            <a:spLocks noGrp="1"/>
          </p:cNvSpPr>
          <p:nvPr>
            <p:ph idx="1"/>
          </p:nvPr>
        </p:nvSpPr>
        <p:spPr/>
        <p:txBody>
          <a:bodyPr/>
          <a:lstStyle/>
          <a:p>
            <a:pPr marL="0" indent="0">
              <a:buNone/>
            </a:pPr>
            <a:r>
              <a:rPr lang="nl-NL" dirty="0">
                <a:solidFill>
                  <a:schemeClr val="accent2">
                    <a:lumMod val="75000"/>
                  </a:schemeClr>
                </a:solidFill>
              </a:rPr>
              <a:t>Hypo:</a:t>
            </a:r>
            <a:r>
              <a:rPr lang="nl-NL" dirty="0"/>
              <a:t> geef extra snelwerkende koolhydraten (suiker of druivensuiker)</a:t>
            </a:r>
          </a:p>
          <a:p>
            <a:pPr marL="0" indent="0">
              <a:buNone/>
            </a:pPr>
            <a:r>
              <a:rPr lang="nl-NL" dirty="0">
                <a:solidFill>
                  <a:schemeClr val="accent2">
                    <a:lumMod val="75000"/>
                  </a:schemeClr>
                </a:solidFill>
              </a:rPr>
              <a:t>Als het slachtoffer te suf of bewusteloos is:</a:t>
            </a:r>
          </a:p>
          <a:p>
            <a:pPr marL="0" indent="0">
              <a:buNone/>
            </a:pPr>
            <a:r>
              <a:rPr lang="nl-NL" dirty="0"/>
              <a:t>smeer direct honing/stroop op binnenkant wang. masseer de wang; bevordert opname koolhydraten.</a:t>
            </a:r>
          </a:p>
          <a:p>
            <a:pPr marL="0" indent="0">
              <a:buNone/>
            </a:pPr>
            <a:endParaRPr lang="nl-NL" dirty="0"/>
          </a:p>
          <a:p>
            <a:pPr marL="0" indent="0">
              <a:buNone/>
            </a:pPr>
            <a:endParaRPr lang="nl-NL" dirty="0"/>
          </a:p>
        </p:txBody>
      </p:sp>
      <p:pic>
        <p:nvPicPr>
          <p:cNvPr id="3" name="Afbeelding 2">
            <a:extLst>
              <a:ext uri="{FF2B5EF4-FFF2-40B4-BE49-F238E27FC236}">
                <a16:creationId xmlns:a16="http://schemas.microsoft.com/office/drawing/2014/main" id="{8B4111D7-4B06-4FB2-870A-C36FAFE3CFC2}"/>
              </a:ext>
            </a:extLst>
          </p:cNvPr>
          <p:cNvPicPr>
            <a:picLocks noChangeAspect="1"/>
          </p:cNvPicPr>
          <p:nvPr/>
        </p:nvPicPr>
        <p:blipFill>
          <a:blip r:embed="rId2"/>
          <a:stretch>
            <a:fillRect/>
          </a:stretch>
        </p:blipFill>
        <p:spPr>
          <a:xfrm>
            <a:off x="6339207" y="3711245"/>
            <a:ext cx="4582222" cy="2907001"/>
          </a:xfrm>
          <a:prstGeom prst="rect">
            <a:avLst/>
          </a:prstGeom>
        </p:spPr>
      </p:pic>
      <p:pic>
        <p:nvPicPr>
          <p:cNvPr id="4" name="Afbeelding 3">
            <a:extLst>
              <a:ext uri="{FF2B5EF4-FFF2-40B4-BE49-F238E27FC236}">
                <a16:creationId xmlns:a16="http://schemas.microsoft.com/office/drawing/2014/main" id="{9DC96741-BBBC-40D5-AFED-77085DA61FDB}"/>
              </a:ext>
            </a:extLst>
          </p:cNvPr>
          <p:cNvPicPr>
            <a:picLocks noChangeAspect="1"/>
          </p:cNvPicPr>
          <p:nvPr/>
        </p:nvPicPr>
        <p:blipFill>
          <a:blip r:embed="rId3"/>
          <a:stretch>
            <a:fillRect/>
          </a:stretch>
        </p:blipFill>
        <p:spPr>
          <a:xfrm>
            <a:off x="373399" y="4875151"/>
            <a:ext cx="5338228" cy="1743095"/>
          </a:xfrm>
          <a:prstGeom prst="rect">
            <a:avLst/>
          </a:prstGeom>
        </p:spPr>
      </p:pic>
    </p:spTree>
    <p:extLst>
      <p:ext uri="{BB962C8B-B14F-4D97-AF65-F5344CB8AC3E}">
        <p14:creationId xmlns:p14="http://schemas.microsoft.com/office/powerpoint/2010/main" val="3333379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0D19EF-344E-4953-A6E0-2CE6AF0F3C07}"/>
              </a:ext>
            </a:extLst>
          </p:cNvPr>
          <p:cNvSpPr>
            <a:spLocks noGrp="1"/>
          </p:cNvSpPr>
          <p:nvPr>
            <p:ph type="title"/>
          </p:nvPr>
        </p:nvSpPr>
        <p:spPr/>
        <p:txBody>
          <a:bodyPr>
            <a:normAutofit/>
          </a:bodyPr>
          <a:lstStyle/>
          <a:p>
            <a:r>
              <a:rPr lang="nl-NL" sz="4000" dirty="0">
                <a:solidFill>
                  <a:schemeClr val="accent1"/>
                </a:solidFill>
                <a:latin typeface="+mn-lt"/>
              </a:rPr>
              <a:t>Diabetes Mellitus 2</a:t>
            </a:r>
            <a:r>
              <a:rPr lang="nl-NL" dirty="0">
                <a:latin typeface="+mn-lt"/>
              </a:rPr>
              <a:t>    </a:t>
            </a:r>
            <a:r>
              <a:rPr lang="nl-NL" sz="1300" dirty="0"/>
              <a:t>https://www.thuisarts.nl/diabetes-mellitus/ik-heb-diabetes-type-2</a:t>
            </a:r>
          </a:p>
        </p:txBody>
      </p:sp>
      <p:sp>
        <p:nvSpPr>
          <p:cNvPr id="3" name="Tijdelijke aanduiding voor inhoud 2">
            <a:extLst>
              <a:ext uri="{FF2B5EF4-FFF2-40B4-BE49-F238E27FC236}">
                <a16:creationId xmlns:a16="http://schemas.microsoft.com/office/drawing/2014/main" id="{1CF41ECC-B762-44CA-84BB-81705D1C2FE4}"/>
              </a:ext>
            </a:extLst>
          </p:cNvPr>
          <p:cNvSpPr>
            <a:spLocks noGrp="1"/>
          </p:cNvSpPr>
          <p:nvPr>
            <p:ph idx="1"/>
          </p:nvPr>
        </p:nvSpPr>
        <p:spPr>
          <a:xfrm>
            <a:off x="838200" y="1825624"/>
            <a:ext cx="10515600" cy="4585449"/>
          </a:xfrm>
        </p:spPr>
        <p:txBody>
          <a:bodyPr>
            <a:normAutofit fontScale="92500" lnSpcReduction="20000"/>
          </a:bodyPr>
          <a:lstStyle/>
          <a:p>
            <a:pPr marL="0" indent="0">
              <a:buNone/>
            </a:pPr>
            <a:r>
              <a:rPr lang="nl-NL" dirty="0"/>
              <a:t>Type 2 Diabetes: relatief tekort aan insuline, het ziektebeeld komt vaker op oudere leeftijd voor en is verder sterk geassocieerd met overgewicht. Bij diabetes (suikerziekte) is er te veel suiker in uw bloed. Uw bloedsuiker is te hoog. Lange tijd te hoge bloedsuikers geeft schade aan uw hart, ogen, nieren en voeten.</a:t>
            </a:r>
          </a:p>
          <a:p>
            <a:pPr marL="0" indent="0">
              <a:buNone/>
            </a:pPr>
            <a:endParaRPr lang="nl-NL" b="1" dirty="0"/>
          </a:p>
          <a:p>
            <a:pPr marL="0" indent="0">
              <a:buNone/>
            </a:pPr>
            <a:r>
              <a:rPr lang="nl-NL" b="1" dirty="0"/>
              <a:t>De eerste stap in de behandeling is gezond leven</a:t>
            </a:r>
            <a:endParaRPr lang="nl-NL" dirty="0"/>
          </a:p>
          <a:p>
            <a:r>
              <a:rPr lang="nl-NL" dirty="0"/>
              <a:t>goed eten</a:t>
            </a:r>
          </a:p>
          <a:p>
            <a:r>
              <a:rPr lang="nl-NL" dirty="0"/>
              <a:t>veel bewegen</a:t>
            </a:r>
          </a:p>
          <a:p>
            <a:r>
              <a:rPr lang="nl-NL" dirty="0"/>
              <a:t>en afvallen als u te zwaar bent.</a:t>
            </a:r>
          </a:p>
          <a:p>
            <a:pPr marL="0" indent="0">
              <a:buNone/>
            </a:pPr>
            <a:endParaRPr lang="nl-NL" dirty="0"/>
          </a:p>
          <a:p>
            <a:pPr marL="0" indent="0">
              <a:buNone/>
            </a:pPr>
            <a:r>
              <a:rPr lang="nl-NL" sz="1300" dirty="0"/>
              <a:t>        https://www.diabetesfonds.nl/over-diabetes/dagelijks-leven/behandeling-van-diabetes</a:t>
            </a:r>
          </a:p>
        </p:txBody>
      </p:sp>
    </p:spTree>
    <p:extLst>
      <p:ext uri="{BB962C8B-B14F-4D97-AF65-F5344CB8AC3E}">
        <p14:creationId xmlns:p14="http://schemas.microsoft.com/office/powerpoint/2010/main" val="1358229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12C40A-8F2F-4013-B056-EEC63153CE94}"/>
              </a:ext>
            </a:extLst>
          </p:cNvPr>
          <p:cNvSpPr>
            <a:spLocks noGrp="1"/>
          </p:cNvSpPr>
          <p:nvPr>
            <p:ph type="title"/>
          </p:nvPr>
        </p:nvSpPr>
        <p:spPr/>
        <p:txBody>
          <a:bodyPr>
            <a:normAutofit/>
          </a:bodyPr>
          <a:lstStyle/>
          <a:p>
            <a:r>
              <a:rPr lang="nl-NL" sz="4000" dirty="0">
                <a:solidFill>
                  <a:schemeClr val="accent1"/>
                </a:solidFill>
                <a:latin typeface="+mn-lt"/>
              </a:rPr>
              <a:t>Diabetes type 2</a:t>
            </a:r>
          </a:p>
        </p:txBody>
      </p:sp>
      <p:sp>
        <p:nvSpPr>
          <p:cNvPr id="3" name="Tijdelijke aanduiding voor inhoud 2">
            <a:extLst>
              <a:ext uri="{FF2B5EF4-FFF2-40B4-BE49-F238E27FC236}">
                <a16:creationId xmlns:a16="http://schemas.microsoft.com/office/drawing/2014/main" id="{0D9A8D3F-2922-4DF2-AD8D-60EF36A79FF8}"/>
              </a:ext>
            </a:extLst>
          </p:cNvPr>
          <p:cNvSpPr>
            <a:spLocks noGrp="1"/>
          </p:cNvSpPr>
          <p:nvPr>
            <p:ph idx="1"/>
          </p:nvPr>
        </p:nvSpPr>
        <p:spPr/>
        <p:txBody>
          <a:bodyPr>
            <a:normAutofit fontScale="92500" lnSpcReduction="10000"/>
          </a:bodyPr>
          <a:lstStyle/>
          <a:p>
            <a:pPr marL="0" indent="0">
              <a:buNone/>
            </a:pPr>
            <a:r>
              <a:rPr lang="nl-NL" dirty="0"/>
              <a:t>Bij diabetes type 2 komt dit doordat cellen in uw lichaam niet goed reageren op insuline. Insuline is een hormoon. Vaak merken mensen niet dat hun bloedsuiker verhoogd is. </a:t>
            </a:r>
          </a:p>
          <a:p>
            <a:pPr marL="0" indent="0">
              <a:buNone/>
            </a:pPr>
            <a:endParaRPr lang="nl-NL" dirty="0"/>
          </a:p>
          <a:p>
            <a:pPr marL="0" indent="0">
              <a:buNone/>
            </a:pPr>
            <a:r>
              <a:rPr lang="nl-NL" b="1" dirty="0"/>
              <a:t>Symptomen</a:t>
            </a:r>
          </a:p>
          <a:p>
            <a:r>
              <a:rPr lang="nl-NL" dirty="0"/>
              <a:t>veel plassen</a:t>
            </a:r>
          </a:p>
          <a:p>
            <a:r>
              <a:rPr lang="nl-NL" dirty="0"/>
              <a:t>dorst </a:t>
            </a:r>
          </a:p>
          <a:p>
            <a:r>
              <a:rPr lang="nl-NL" dirty="0"/>
              <a:t>moeheid</a:t>
            </a:r>
          </a:p>
          <a:p>
            <a:r>
              <a:rPr lang="nl-NL" dirty="0"/>
              <a:t>jeuk </a:t>
            </a:r>
          </a:p>
          <a:p>
            <a:r>
              <a:rPr lang="nl-NL" dirty="0"/>
              <a:t>wondjes en ontstekingen van de huid die niet snel genezen</a:t>
            </a:r>
          </a:p>
        </p:txBody>
      </p:sp>
    </p:spTree>
    <p:extLst>
      <p:ext uri="{BB962C8B-B14F-4D97-AF65-F5344CB8AC3E}">
        <p14:creationId xmlns:p14="http://schemas.microsoft.com/office/powerpoint/2010/main" val="3025208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4D68FB-1E4F-495E-A137-0E188BEC5A16}"/>
              </a:ext>
            </a:extLst>
          </p:cNvPr>
          <p:cNvSpPr>
            <a:spLocks noGrp="1"/>
          </p:cNvSpPr>
          <p:nvPr>
            <p:ph type="title"/>
          </p:nvPr>
        </p:nvSpPr>
        <p:spPr/>
        <p:txBody>
          <a:bodyPr>
            <a:normAutofit/>
          </a:bodyPr>
          <a:lstStyle/>
          <a:p>
            <a:r>
              <a:rPr lang="nl-NL" sz="4000" dirty="0" err="1">
                <a:solidFill>
                  <a:schemeClr val="accent1"/>
                </a:solidFill>
                <a:latin typeface="+mn-lt"/>
              </a:rPr>
              <a:t>Onwelwording</a:t>
            </a:r>
            <a:r>
              <a:rPr lang="nl-NL" sz="4000" dirty="0">
                <a:solidFill>
                  <a:schemeClr val="accent1"/>
                </a:solidFill>
                <a:latin typeface="+mn-lt"/>
              </a:rPr>
              <a:t> (wegraking)</a:t>
            </a:r>
          </a:p>
        </p:txBody>
      </p:sp>
      <p:sp>
        <p:nvSpPr>
          <p:cNvPr id="3" name="Tijdelijke aanduiding voor inhoud 2">
            <a:extLst>
              <a:ext uri="{FF2B5EF4-FFF2-40B4-BE49-F238E27FC236}">
                <a16:creationId xmlns:a16="http://schemas.microsoft.com/office/drawing/2014/main" id="{429264AE-91D1-4EB3-8990-76BB8EA970C0}"/>
              </a:ext>
            </a:extLst>
          </p:cNvPr>
          <p:cNvSpPr>
            <a:spLocks noGrp="1"/>
          </p:cNvSpPr>
          <p:nvPr>
            <p:ph idx="1"/>
          </p:nvPr>
        </p:nvSpPr>
        <p:spPr/>
        <p:txBody>
          <a:bodyPr>
            <a:normAutofit/>
          </a:bodyPr>
          <a:lstStyle/>
          <a:p>
            <a:pPr marL="0" indent="0" fontAlgn="base">
              <a:buNone/>
            </a:pPr>
            <a:r>
              <a:rPr lang="nl-NL" dirty="0"/>
              <a:t>Bij een </a:t>
            </a:r>
            <a:r>
              <a:rPr lang="nl-NL" dirty="0" err="1"/>
              <a:t>onwelwording</a:t>
            </a:r>
            <a:r>
              <a:rPr lang="nl-NL" dirty="0"/>
              <a:t> verliest het </a:t>
            </a:r>
            <a:r>
              <a:rPr lang="nl-NL" dirty="0" err="1"/>
              <a:t>slalchtoffer</a:t>
            </a:r>
            <a:r>
              <a:rPr lang="nl-NL" dirty="0"/>
              <a:t> het bewustzijn door een verminderde doorbloeding van de hersenen. Dat kan ontstaan door het 'gewone' flauwvallen, stoornissen van de bloeddruk en hartaandoeningen.</a:t>
            </a:r>
          </a:p>
          <a:p>
            <a:endParaRPr lang="nl-NL" dirty="0"/>
          </a:p>
        </p:txBody>
      </p:sp>
      <p:pic>
        <p:nvPicPr>
          <p:cNvPr id="4" name="Afbeelding 3">
            <a:extLst>
              <a:ext uri="{FF2B5EF4-FFF2-40B4-BE49-F238E27FC236}">
                <a16:creationId xmlns:a16="http://schemas.microsoft.com/office/drawing/2014/main" id="{A4B225CD-7C31-4FD5-BB2F-C8E56EE7DB9B}"/>
              </a:ext>
            </a:extLst>
          </p:cNvPr>
          <p:cNvPicPr>
            <a:picLocks noChangeAspect="1"/>
          </p:cNvPicPr>
          <p:nvPr/>
        </p:nvPicPr>
        <p:blipFill>
          <a:blip r:embed="rId2"/>
          <a:stretch>
            <a:fillRect/>
          </a:stretch>
        </p:blipFill>
        <p:spPr>
          <a:xfrm>
            <a:off x="838200" y="3594252"/>
            <a:ext cx="5219273" cy="2898623"/>
          </a:xfrm>
          <a:prstGeom prst="rect">
            <a:avLst/>
          </a:prstGeom>
        </p:spPr>
      </p:pic>
    </p:spTree>
    <p:extLst>
      <p:ext uri="{BB962C8B-B14F-4D97-AF65-F5344CB8AC3E}">
        <p14:creationId xmlns:p14="http://schemas.microsoft.com/office/powerpoint/2010/main" val="925469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1">
            <a:extLst>
              <a:ext uri="{FF2B5EF4-FFF2-40B4-BE49-F238E27FC236}">
                <a16:creationId xmlns:a16="http://schemas.microsoft.com/office/drawing/2014/main" id="{31E972C0-A2A9-41FE-BF0F-FECCF404ADEF}"/>
              </a:ext>
            </a:extLst>
          </p:cNvPr>
          <p:cNvPicPr>
            <a:picLocks noChangeAspect="1"/>
          </p:cNvPicPr>
          <p:nvPr/>
        </p:nvPicPr>
        <p:blipFill>
          <a:blip r:embed="rId2"/>
          <a:stretch>
            <a:fillRect/>
          </a:stretch>
        </p:blipFill>
        <p:spPr>
          <a:xfrm>
            <a:off x="2088040" y="643467"/>
            <a:ext cx="8015920" cy="5571066"/>
          </a:xfrm>
          <a:prstGeom prst="rect">
            <a:avLst/>
          </a:prstGeom>
        </p:spPr>
      </p:pic>
    </p:spTree>
    <p:extLst>
      <p:ext uri="{BB962C8B-B14F-4D97-AF65-F5344CB8AC3E}">
        <p14:creationId xmlns:p14="http://schemas.microsoft.com/office/powerpoint/2010/main" val="4177250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7FF52F-0E35-4DF3-94A9-8447E660C573}"/>
              </a:ext>
            </a:extLst>
          </p:cNvPr>
          <p:cNvSpPr>
            <a:spLocks noGrp="1"/>
          </p:cNvSpPr>
          <p:nvPr>
            <p:ph type="title"/>
          </p:nvPr>
        </p:nvSpPr>
        <p:spPr/>
        <p:txBody>
          <a:bodyPr>
            <a:normAutofit/>
          </a:bodyPr>
          <a:lstStyle/>
          <a:p>
            <a:r>
              <a:rPr lang="nl-NL" sz="4000" dirty="0">
                <a:solidFill>
                  <a:schemeClr val="accent1"/>
                </a:solidFill>
                <a:latin typeface="+mn-lt"/>
              </a:rPr>
              <a:t>Hersenletsel</a:t>
            </a:r>
          </a:p>
        </p:txBody>
      </p:sp>
      <p:sp>
        <p:nvSpPr>
          <p:cNvPr id="3" name="Tijdelijke aanduiding voor inhoud 2">
            <a:extLst>
              <a:ext uri="{FF2B5EF4-FFF2-40B4-BE49-F238E27FC236}">
                <a16:creationId xmlns:a16="http://schemas.microsoft.com/office/drawing/2014/main" id="{15849138-4446-432F-BD7E-9259765AA006}"/>
              </a:ext>
            </a:extLst>
          </p:cNvPr>
          <p:cNvSpPr>
            <a:spLocks noGrp="1"/>
          </p:cNvSpPr>
          <p:nvPr>
            <p:ph idx="1"/>
          </p:nvPr>
        </p:nvSpPr>
        <p:spPr/>
        <p:txBody>
          <a:bodyPr>
            <a:normAutofit/>
          </a:bodyPr>
          <a:lstStyle/>
          <a:p>
            <a:pPr marL="0" indent="0">
              <a:buNone/>
            </a:pPr>
            <a:r>
              <a:rPr lang="nl-NL" dirty="0"/>
              <a:t>Als het hoofd een klap krijgt, dan kan het hersenweefsel beschadigd raken. Soms ontstaat hierdoor schade aan de buitenkant van de hersenen. Ook de bloedvaten die de hersenen van zuurstof voorzien kunnen beschadigd raken. In dat geval is er een hersenletsel. Om precies te zijn: traumatisch hersenletsel. Want het letsel is een gevolg van een ongeval ofwel trauma. Bij licht traumatisch hersenletsel is er sprake van een hersenschudding. </a:t>
            </a:r>
          </a:p>
          <a:p>
            <a:pPr marL="0" indent="0">
              <a:buNone/>
            </a:pPr>
            <a:endParaRPr lang="nl-NL" dirty="0"/>
          </a:p>
          <a:p>
            <a:pPr marL="0" indent="0">
              <a:buNone/>
            </a:pPr>
            <a:r>
              <a:rPr lang="nl-NL" sz="1200" dirty="0"/>
              <a:t>https://www.hersenstichting.nl/hersenaandoeningen/traumatisch-hersenletsel/</a:t>
            </a:r>
          </a:p>
        </p:txBody>
      </p:sp>
    </p:spTree>
    <p:extLst>
      <p:ext uri="{BB962C8B-B14F-4D97-AF65-F5344CB8AC3E}">
        <p14:creationId xmlns:p14="http://schemas.microsoft.com/office/powerpoint/2010/main" val="3671096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7C4CDC-EE40-4535-92E9-4294B5D363F9}"/>
              </a:ext>
            </a:extLst>
          </p:cNvPr>
          <p:cNvSpPr>
            <a:spLocks noGrp="1"/>
          </p:cNvSpPr>
          <p:nvPr>
            <p:ph type="title"/>
          </p:nvPr>
        </p:nvSpPr>
        <p:spPr/>
        <p:txBody>
          <a:bodyPr>
            <a:normAutofit/>
          </a:bodyPr>
          <a:lstStyle/>
          <a:p>
            <a:r>
              <a:rPr lang="nl-NL" sz="4000" dirty="0">
                <a:solidFill>
                  <a:schemeClr val="accent1"/>
                </a:solidFill>
                <a:latin typeface="+mn-lt"/>
              </a:rPr>
              <a:t>Flauwte</a:t>
            </a:r>
          </a:p>
        </p:txBody>
      </p:sp>
      <p:sp>
        <p:nvSpPr>
          <p:cNvPr id="6" name="Tijdelijke aanduiding voor inhoud 5">
            <a:extLst>
              <a:ext uri="{FF2B5EF4-FFF2-40B4-BE49-F238E27FC236}">
                <a16:creationId xmlns:a16="http://schemas.microsoft.com/office/drawing/2014/main" id="{DE6F0703-2153-4434-87AD-71B11FAD3187}"/>
              </a:ext>
            </a:extLst>
          </p:cNvPr>
          <p:cNvSpPr>
            <a:spLocks noGrp="1"/>
          </p:cNvSpPr>
          <p:nvPr>
            <p:ph idx="1"/>
          </p:nvPr>
        </p:nvSpPr>
        <p:spPr/>
        <p:txBody>
          <a:bodyPr>
            <a:normAutofit fontScale="92500" lnSpcReduction="10000"/>
          </a:bodyPr>
          <a:lstStyle/>
          <a:p>
            <a:pPr marL="0" indent="0">
              <a:buNone/>
            </a:pPr>
            <a:r>
              <a:rPr lang="nl-NL" dirty="0"/>
              <a:t>Flauwvallen komt door even te weinig bloed in de hersenen. Bewusteloos (maximaal een paar minuten). </a:t>
            </a:r>
          </a:p>
          <a:p>
            <a:pPr marL="0" indent="0">
              <a:buNone/>
            </a:pPr>
            <a:endParaRPr lang="nl-NL" dirty="0"/>
          </a:p>
          <a:p>
            <a:pPr marL="0" indent="0">
              <a:buNone/>
            </a:pPr>
            <a:r>
              <a:rPr lang="nl-NL" b="1" dirty="0"/>
              <a:t>Wat kan je er zelf aan doen?</a:t>
            </a:r>
          </a:p>
          <a:p>
            <a:r>
              <a:rPr lang="nl-NL" dirty="0"/>
              <a:t>Ga zitten als u klachten krijgt en doe uw hoofd tussen uw knieën. Blijf een paar tellen zitten. Of ga even liggen. </a:t>
            </a:r>
          </a:p>
          <a:p>
            <a:r>
              <a:rPr lang="nl-NL" dirty="0"/>
              <a:t>Zorg dat u niet te lang staat.</a:t>
            </a:r>
          </a:p>
          <a:p>
            <a:r>
              <a:rPr lang="nl-NL" dirty="0"/>
              <a:t>Zorg dat u niet (te lang) in warme of benauwde ruimtes bent.</a:t>
            </a:r>
          </a:p>
          <a:p>
            <a:r>
              <a:rPr lang="nl-NL" dirty="0"/>
              <a:t>Eet en drinkt regelmatig iets.</a:t>
            </a:r>
          </a:p>
          <a:p>
            <a:r>
              <a:rPr lang="nl-NL" dirty="0"/>
              <a:t>Span uw spieren aan als u aan voelt komen dat u flauwvalt.</a:t>
            </a:r>
          </a:p>
        </p:txBody>
      </p:sp>
    </p:spTree>
    <p:extLst>
      <p:ext uri="{BB962C8B-B14F-4D97-AF65-F5344CB8AC3E}">
        <p14:creationId xmlns:p14="http://schemas.microsoft.com/office/powerpoint/2010/main" val="583097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681E73-E148-4429-B909-FDB7D04BBF67}"/>
              </a:ext>
            </a:extLst>
          </p:cNvPr>
          <p:cNvSpPr>
            <a:spLocks noGrp="1"/>
          </p:cNvSpPr>
          <p:nvPr>
            <p:ph type="title"/>
          </p:nvPr>
        </p:nvSpPr>
        <p:spPr/>
        <p:txBody>
          <a:bodyPr>
            <a:normAutofit/>
          </a:bodyPr>
          <a:lstStyle/>
          <a:p>
            <a:r>
              <a:rPr lang="nl-NL" sz="4000" dirty="0">
                <a:solidFill>
                  <a:schemeClr val="accent1"/>
                </a:solidFill>
                <a:latin typeface="+mn-lt"/>
              </a:rPr>
              <a:t>Hersenletsel</a:t>
            </a:r>
          </a:p>
        </p:txBody>
      </p:sp>
      <p:sp>
        <p:nvSpPr>
          <p:cNvPr id="3" name="Tijdelijke aanduiding voor inhoud 2">
            <a:extLst>
              <a:ext uri="{FF2B5EF4-FFF2-40B4-BE49-F238E27FC236}">
                <a16:creationId xmlns:a16="http://schemas.microsoft.com/office/drawing/2014/main" id="{C7CC5FB8-01D4-4F06-80CB-3C1839D9CE74}"/>
              </a:ext>
            </a:extLst>
          </p:cNvPr>
          <p:cNvSpPr>
            <a:spLocks noGrp="1"/>
          </p:cNvSpPr>
          <p:nvPr>
            <p:ph idx="1"/>
          </p:nvPr>
        </p:nvSpPr>
        <p:spPr/>
        <p:txBody>
          <a:bodyPr/>
          <a:lstStyle/>
          <a:p>
            <a:pPr marL="0" indent="0">
              <a:buNone/>
            </a:pPr>
            <a:r>
              <a:rPr lang="nl-NL" dirty="0"/>
              <a:t>Een hersenkneuzing valt in de categorie middelzwaar tot ernstig hersenletsel. Het onderscheid wordt gemaakt in het ziekenhuis, door de ernst van bijkomende bewustzijnsstoornissen, neurologische symptomen en CT-bevindingen.</a:t>
            </a:r>
          </a:p>
          <a:p>
            <a:endParaRPr lang="nl-NL" dirty="0"/>
          </a:p>
        </p:txBody>
      </p:sp>
      <p:pic>
        <p:nvPicPr>
          <p:cNvPr id="4" name="Afbeelding 3">
            <a:extLst>
              <a:ext uri="{FF2B5EF4-FFF2-40B4-BE49-F238E27FC236}">
                <a16:creationId xmlns:a16="http://schemas.microsoft.com/office/drawing/2014/main" id="{3DB7E6CA-96C5-443A-9269-5C45C291A6BD}"/>
              </a:ext>
            </a:extLst>
          </p:cNvPr>
          <p:cNvPicPr>
            <a:picLocks noChangeAspect="1"/>
          </p:cNvPicPr>
          <p:nvPr/>
        </p:nvPicPr>
        <p:blipFill>
          <a:blip r:embed="rId2"/>
          <a:stretch>
            <a:fillRect/>
          </a:stretch>
        </p:blipFill>
        <p:spPr>
          <a:xfrm>
            <a:off x="838200" y="3539817"/>
            <a:ext cx="5989566" cy="3199638"/>
          </a:xfrm>
          <a:prstGeom prst="rect">
            <a:avLst/>
          </a:prstGeom>
        </p:spPr>
      </p:pic>
    </p:spTree>
    <p:extLst>
      <p:ext uri="{BB962C8B-B14F-4D97-AF65-F5344CB8AC3E}">
        <p14:creationId xmlns:p14="http://schemas.microsoft.com/office/powerpoint/2010/main" val="444423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B0AD30-C763-4962-8C82-46436A707589}"/>
              </a:ext>
            </a:extLst>
          </p:cNvPr>
          <p:cNvSpPr>
            <a:spLocks noGrp="1"/>
          </p:cNvSpPr>
          <p:nvPr>
            <p:ph type="title"/>
          </p:nvPr>
        </p:nvSpPr>
        <p:spPr/>
        <p:txBody>
          <a:bodyPr>
            <a:normAutofit/>
          </a:bodyPr>
          <a:lstStyle/>
          <a:p>
            <a:r>
              <a:rPr lang="nl-NL" sz="4000" dirty="0">
                <a:solidFill>
                  <a:schemeClr val="accent1"/>
                </a:solidFill>
                <a:latin typeface="+mn-lt"/>
              </a:rPr>
              <a:t>Hersenletsel</a:t>
            </a:r>
          </a:p>
        </p:txBody>
      </p:sp>
      <p:sp>
        <p:nvSpPr>
          <p:cNvPr id="3" name="Tijdelijke aanduiding voor inhoud 2">
            <a:extLst>
              <a:ext uri="{FF2B5EF4-FFF2-40B4-BE49-F238E27FC236}">
                <a16:creationId xmlns:a16="http://schemas.microsoft.com/office/drawing/2014/main" id="{FD844F13-BCAE-45DB-B24C-6B74D9E3FE86}"/>
              </a:ext>
            </a:extLst>
          </p:cNvPr>
          <p:cNvSpPr>
            <a:spLocks noGrp="1"/>
          </p:cNvSpPr>
          <p:nvPr>
            <p:ph idx="1"/>
          </p:nvPr>
        </p:nvSpPr>
        <p:spPr/>
        <p:txBody>
          <a:bodyPr>
            <a:normAutofit fontScale="85000" lnSpcReduction="20000"/>
          </a:bodyPr>
          <a:lstStyle/>
          <a:p>
            <a:pPr marL="0" indent="0">
              <a:buNone/>
            </a:pPr>
            <a:r>
              <a:rPr lang="nl-NL" b="1" dirty="0"/>
              <a:t>Oorzaken hersenletsel zonder schedelletsel</a:t>
            </a:r>
          </a:p>
          <a:p>
            <a:r>
              <a:rPr lang="nl-NL" dirty="0"/>
              <a:t>(</a:t>
            </a:r>
            <a:r>
              <a:rPr lang="nl-NL" dirty="0" err="1"/>
              <a:t>Verkeers</a:t>
            </a:r>
            <a:r>
              <a:rPr lang="nl-NL" dirty="0"/>
              <a:t>)ongeval</a:t>
            </a:r>
          </a:p>
          <a:p>
            <a:r>
              <a:rPr lang="nl-NL" dirty="0"/>
              <a:t>Val van de trap</a:t>
            </a:r>
          </a:p>
          <a:p>
            <a:r>
              <a:rPr lang="nl-NL" dirty="0"/>
              <a:t>Zwaar voorwerp tegen het hoofd</a:t>
            </a:r>
          </a:p>
          <a:p>
            <a:r>
              <a:rPr lang="nl-NL" dirty="0"/>
              <a:t>Klap tegen het hoofd door bijvoorbeeld bij een vechtpartij</a:t>
            </a:r>
          </a:p>
          <a:p>
            <a:r>
              <a:rPr lang="nl-NL" dirty="0"/>
              <a:t>Shaken baby-syndroom</a:t>
            </a:r>
          </a:p>
          <a:p>
            <a:endParaRPr lang="nl-NL" dirty="0"/>
          </a:p>
          <a:p>
            <a:pPr marL="0" indent="0">
              <a:buNone/>
            </a:pPr>
            <a:r>
              <a:rPr lang="nl-NL" b="1" dirty="0"/>
              <a:t>Oorzaken hersenletsel met schedelletsel</a:t>
            </a:r>
          </a:p>
          <a:p>
            <a:r>
              <a:rPr lang="nl-NL" dirty="0"/>
              <a:t>Binnendringen van botgedeeltes als gevolg van schedelbreuk</a:t>
            </a:r>
          </a:p>
          <a:p>
            <a:r>
              <a:rPr lang="nl-NL" dirty="0"/>
              <a:t>Binnendringen van een voorwerp, zoals een kogel, steekwapen of ijzeren voorwerp</a:t>
            </a:r>
          </a:p>
        </p:txBody>
      </p:sp>
      <p:pic>
        <p:nvPicPr>
          <p:cNvPr id="4" name="Afbeelding 3">
            <a:extLst>
              <a:ext uri="{FF2B5EF4-FFF2-40B4-BE49-F238E27FC236}">
                <a16:creationId xmlns:a16="http://schemas.microsoft.com/office/drawing/2014/main" id="{C12B3612-89D8-4DBC-9D1E-1154ADA6B7A4}"/>
              </a:ext>
            </a:extLst>
          </p:cNvPr>
          <p:cNvPicPr>
            <a:picLocks noChangeAspect="1"/>
          </p:cNvPicPr>
          <p:nvPr/>
        </p:nvPicPr>
        <p:blipFill>
          <a:blip r:embed="rId2"/>
          <a:stretch>
            <a:fillRect/>
          </a:stretch>
        </p:blipFill>
        <p:spPr>
          <a:xfrm>
            <a:off x="8157682" y="506377"/>
            <a:ext cx="3524892" cy="2640526"/>
          </a:xfrm>
          <a:prstGeom prst="rect">
            <a:avLst/>
          </a:prstGeom>
        </p:spPr>
      </p:pic>
    </p:spTree>
    <p:extLst>
      <p:ext uri="{BB962C8B-B14F-4D97-AF65-F5344CB8AC3E}">
        <p14:creationId xmlns:p14="http://schemas.microsoft.com/office/powerpoint/2010/main" val="903399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1E9ED7-25A8-4089-AE78-EC24D4C35533}"/>
              </a:ext>
            </a:extLst>
          </p:cNvPr>
          <p:cNvSpPr>
            <a:spLocks noGrp="1"/>
          </p:cNvSpPr>
          <p:nvPr>
            <p:ph type="title"/>
          </p:nvPr>
        </p:nvSpPr>
        <p:spPr/>
        <p:txBody>
          <a:bodyPr>
            <a:normAutofit/>
          </a:bodyPr>
          <a:lstStyle/>
          <a:p>
            <a:r>
              <a:rPr lang="nl-NL" sz="4000" dirty="0">
                <a:solidFill>
                  <a:schemeClr val="accent1"/>
                </a:solidFill>
                <a:latin typeface="+mn-lt"/>
              </a:rPr>
              <a:t>Hersenletsel</a:t>
            </a:r>
          </a:p>
        </p:txBody>
      </p:sp>
      <p:sp>
        <p:nvSpPr>
          <p:cNvPr id="3" name="Tijdelijke aanduiding voor inhoud 2">
            <a:extLst>
              <a:ext uri="{FF2B5EF4-FFF2-40B4-BE49-F238E27FC236}">
                <a16:creationId xmlns:a16="http://schemas.microsoft.com/office/drawing/2014/main" id="{10F2F0FF-70F3-40C5-810A-3E4387BC036E}"/>
              </a:ext>
            </a:extLst>
          </p:cNvPr>
          <p:cNvSpPr>
            <a:spLocks noGrp="1"/>
          </p:cNvSpPr>
          <p:nvPr>
            <p:ph idx="1"/>
          </p:nvPr>
        </p:nvSpPr>
        <p:spPr>
          <a:xfrm>
            <a:off x="838200" y="1470991"/>
            <a:ext cx="10515600" cy="5237922"/>
          </a:xfrm>
        </p:spPr>
        <p:txBody>
          <a:bodyPr>
            <a:normAutofit fontScale="85000" lnSpcReduction="20000"/>
          </a:bodyPr>
          <a:lstStyle/>
          <a:p>
            <a:pPr marL="0" indent="0">
              <a:buNone/>
            </a:pPr>
            <a:r>
              <a:rPr lang="nl-NL" dirty="0"/>
              <a:t>Na een klap tegen het hoofd kan iemand bewusteloos raken. Een andere mogelijkheid is dat iemand zich niks herinnert van de tijd na een klap. Dit geheugenverlies kan minuten tot wel uren duren. We noemen het posttraumatische amnesie (PTA). Behalve bewusteloosheid en PTA kunnen zich de volgende symptomen voordoen:</a:t>
            </a:r>
          </a:p>
          <a:p>
            <a:r>
              <a:rPr lang="nl-NL" dirty="0"/>
              <a:t> Stil, niet huilen</a:t>
            </a:r>
          </a:p>
          <a:p>
            <a:r>
              <a:rPr lang="nl-NL" dirty="0"/>
              <a:t> Hoofdpijn</a:t>
            </a:r>
          </a:p>
          <a:p>
            <a:r>
              <a:rPr lang="nl-NL" dirty="0"/>
              <a:t> Verwardheid</a:t>
            </a:r>
          </a:p>
          <a:p>
            <a:r>
              <a:rPr lang="nl-NL" dirty="0"/>
              <a:t> Sufheid</a:t>
            </a:r>
          </a:p>
          <a:p>
            <a:r>
              <a:rPr lang="nl-NL" dirty="0"/>
              <a:t> Misselijkheid of braken</a:t>
            </a:r>
          </a:p>
          <a:p>
            <a:r>
              <a:rPr lang="nl-NL" dirty="0"/>
              <a:t> Instabiel lopen of uitval in een arm of been</a:t>
            </a:r>
          </a:p>
          <a:p>
            <a:r>
              <a:rPr lang="nl-NL" dirty="0"/>
              <a:t> Duizeligheid</a:t>
            </a:r>
          </a:p>
          <a:p>
            <a:pPr marL="0" indent="0">
              <a:buNone/>
            </a:pPr>
            <a:endParaRPr lang="nl-NL" dirty="0"/>
          </a:p>
          <a:p>
            <a:pPr marL="0" indent="0">
              <a:buNone/>
            </a:pPr>
            <a:r>
              <a:rPr lang="nl-NL" b="1" dirty="0"/>
              <a:t>Open link wekadvies</a:t>
            </a:r>
            <a:r>
              <a:rPr lang="nl-NL" dirty="0"/>
              <a:t>:   </a:t>
            </a:r>
            <a:r>
              <a:rPr lang="nl-NL" dirty="0">
                <a:solidFill>
                  <a:srgbClr val="FF0000"/>
                </a:solidFill>
              </a:rPr>
              <a:t>https://www.thuisarts.nl/val-stoot-of-klap-op-hoofd/mijn-kind-heeft-wekadvies-van-huisarts-gekregen</a:t>
            </a:r>
          </a:p>
          <a:p>
            <a:endParaRPr lang="nl-NL" dirty="0"/>
          </a:p>
        </p:txBody>
      </p:sp>
    </p:spTree>
    <p:extLst>
      <p:ext uri="{BB962C8B-B14F-4D97-AF65-F5344CB8AC3E}">
        <p14:creationId xmlns:p14="http://schemas.microsoft.com/office/powerpoint/2010/main" val="3401066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12A0A9-E01A-46C8-8AAC-1F487ABE49AB}"/>
              </a:ext>
            </a:extLst>
          </p:cNvPr>
          <p:cNvSpPr>
            <a:spLocks noGrp="1"/>
          </p:cNvSpPr>
          <p:nvPr>
            <p:ph type="title"/>
          </p:nvPr>
        </p:nvSpPr>
        <p:spPr/>
        <p:txBody>
          <a:bodyPr>
            <a:normAutofit/>
          </a:bodyPr>
          <a:lstStyle/>
          <a:p>
            <a:r>
              <a:rPr lang="nl-NL" sz="4000" dirty="0">
                <a:solidFill>
                  <a:schemeClr val="accent1"/>
                </a:solidFill>
                <a:latin typeface="+mn-lt"/>
              </a:rPr>
              <a:t>Flauwte</a:t>
            </a:r>
          </a:p>
        </p:txBody>
      </p:sp>
      <p:sp>
        <p:nvSpPr>
          <p:cNvPr id="3" name="Tijdelijke aanduiding voor inhoud 2">
            <a:extLst>
              <a:ext uri="{FF2B5EF4-FFF2-40B4-BE49-F238E27FC236}">
                <a16:creationId xmlns:a16="http://schemas.microsoft.com/office/drawing/2014/main" id="{F62A0DA7-8C68-4DB0-A6B5-651E6B522184}"/>
              </a:ext>
            </a:extLst>
          </p:cNvPr>
          <p:cNvSpPr>
            <a:spLocks noGrp="1"/>
          </p:cNvSpPr>
          <p:nvPr>
            <p:ph idx="1"/>
          </p:nvPr>
        </p:nvSpPr>
        <p:spPr>
          <a:xfrm>
            <a:off x="838200" y="1755900"/>
            <a:ext cx="10515600" cy="4351338"/>
          </a:xfrm>
        </p:spPr>
        <p:txBody>
          <a:bodyPr/>
          <a:lstStyle/>
          <a:p>
            <a:pPr marL="0" indent="0">
              <a:buNone/>
            </a:pPr>
            <a:r>
              <a:rPr lang="nl-NL" b="1" dirty="0"/>
              <a:t>Symptomen: </a:t>
            </a:r>
          </a:p>
          <a:p>
            <a:r>
              <a:rPr lang="nl-NL" dirty="0"/>
              <a:t>een licht gevoel in uw hoofd</a:t>
            </a:r>
          </a:p>
          <a:p>
            <a:r>
              <a:rPr lang="nl-NL" dirty="0"/>
              <a:t>zwart zien voor de ogen</a:t>
            </a:r>
          </a:p>
          <a:p>
            <a:r>
              <a:rPr lang="nl-NL" dirty="0"/>
              <a:t>zweten</a:t>
            </a:r>
          </a:p>
          <a:p>
            <a:r>
              <a:rPr lang="nl-NL" dirty="0"/>
              <a:t>misselijkheid</a:t>
            </a:r>
          </a:p>
          <a:p>
            <a:r>
              <a:rPr lang="nl-NL" dirty="0"/>
              <a:t>bleekheid</a:t>
            </a:r>
          </a:p>
          <a:p>
            <a:r>
              <a:rPr lang="nl-NL" dirty="0"/>
              <a:t>gapen</a:t>
            </a:r>
          </a:p>
        </p:txBody>
      </p:sp>
      <p:pic>
        <p:nvPicPr>
          <p:cNvPr id="4" name="Afbeelding 3">
            <a:extLst>
              <a:ext uri="{FF2B5EF4-FFF2-40B4-BE49-F238E27FC236}">
                <a16:creationId xmlns:a16="http://schemas.microsoft.com/office/drawing/2014/main" id="{39035FCD-4D6B-438E-A9D1-ED8DA3638BC4}"/>
              </a:ext>
            </a:extLst>
          </p:cNvPr>
          <p:cNvPicPr>
            <a:picLocks noChangeAspect="1"/>
          </p:cNvPicPr>
          <p:nvPr/>
        </p:nvPicPr>
        <p:blipFill>
          <a:blip r:embed="rId2"/>
          <a:stretch>
            <a:fillRect/>
          </a:stretch>
        </p:blipFill>
        <p:spPr>
          <a:xfrm>
            <a:off x="6656107" y="1999364"/>
            <a:ext cx="4505334" cy="2859272"/>
          </a:xfrm>
          <a:prstGeom prst="rect">
            <a:avLst/>
          </a:prstGeom>
        </p:spPr>
      </p:pic>
    </p:spTree>
    <p:extLst>
      <p:ext uri="{BB962C8B-B14F-4D97-AF65-F5344CB8AC3E}">
        <p14:creationId xmlns:p14="http://schemas.microsoft.com/office/powerpoint/2010/main" val="3143265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5A0144-E642-43FB-A8AB-4265A2BFF9AF}"/>
              </a:ext>
            </a:extLst>
          </p:cNvPr>
          <p:cNvSpPr>
            <a:spLocks noGrp="1"/>
          </p:cNvSpPr>
          <p:nvPr>
            <p:ph type="title"/>
          </p:nvPr>
        </p:nvSpPr>
        <p:spPr/>
        <p:txBody>
          <a:bodyPr>
            <a:normAutofit/>
          </a:bodyPr>
          <a:lstStyle/>
          <a:p>
            <a:r>
              <a:rPr lang="nl-NL" sz="4000" dirty="0">
                <a:solidFill>
                  <a:schemeClr val="accent1"/>
                </a:solidFill>
                <a:latin typeface="+mn-lt"/>
              </a:rPr>
              <a:t>Hyperventilatie (paniekaanval) = te snel ademen in rust.</a:t>
            </a:r>
          </a:p>
        </p:txBody>
      </p:sp>
      <p:pic>
        <p:nvPicPr>
          <p:cNvPr id="4" name="Tijdelijke aanduiding voor inhoud 3">
            <a:extLst>
              <a:ext uri="{FF2B5EF4-FFF2-40B4-BE49-F238E27FC236}">
                <a16:creationId xmlns:a16="http://schemas.microsoft.com/office/drawing/2014/main" id="{75F11425-CBF8-4AB9-BF06-0E2E7145800F}"/>
              </a:ext>
            </a:extLst>
          </p:cNvPr>
          <p:cNvPicPr>
            <a:picLocks noGrp="1" noChangeAspect="1"/>
          </p:cNvPicPr>
          <p:nvPr>
            <p:ph idx="1"/>
          </p:nvPr>
        </p:nvPicPr>
        <p:blipFill>
          <a:blip r:embed="rId2"/>
          <a:stretch>
            <a:fillRect/>
          </a:stretch>
        </p:blipFill>
        <p:spPr>
          <a:xfrm>
            <a:off x="1493521" y="1535113"/>
            <a:ext cx="4424362" cy="4424362"/>
          </a:xfrm>
          <a:prstGeom prst="rect">
            <a:avLst/>
          </a:prstGeom>
        </p:spPr>
      </p:pic>
      <p:pic>
        <p:nvPicPr>
          <p:cNvPr id="5" name="Afbeelding 4">
            <a:extLst>
              <a:ext uri="{FF2B5EF4-FFF2-40B4-BE49-F238E27FC236}">
                <a16:creationId xmlns:a16="http://schemas.microsoft.com/office/drawing/2014/main" id="{95EEB5CE-2951-4FEB-84DF-1085744426B5}"/>
              </a:ext>
            </a:extLst>
          </p:cNvPr>
          <p:cNvPicPr>
            <a:picLocks noChangeAspect="1"/>
          </p:cNvPicPr>
          <p:nvPr/>
        </p:nvPicPr>
        <p:blipFill>
          <a:blip r:embed="rId3"/>
          <a:stretch>
            <a:fillRect/>
          </a:stretch>
        </p:blipFill>
        <p:spPr>
          <a:xfrm>
            <a:off x="6952297" y="2067719"/>
            <a:ext cx="3895725" cy="1171575"/>
          </a:xfrm>
          <a:prstGeom prst="rect">
            <a:avLst/>
          </a:prstGeom>
        </p:spPr>
      </p:pic>
      <p:pic>
        <p:nvPicPr>
          <p:cNvPr id="6" name="Afbeelding 5">
            <a:extLst>
              <a:ext uri="{FF2B5EF4-FFF2-40B4-BE49-F238E27FC236}">
                <a16:creationId xmlns:a16="http://schemas.microsoft.com/office/drawing/2014/main" id="{2AA5A391-9655-4341-903D-7A379ECDFF6D}"/>
              </a:ext>
            </a:extLst>
          </p:cNvPr>
          <p:cNvPicPr>
            <a:picLocks noChangeAspect="1"/>
          </p:cNvPicPr>
          <p:nvPr/>
        </p:nvPicPr>
        <p:blipFill>
          <a:blip r:embed="rId4"/>
          <a:stretch>
            <a:fillRect/>
          </a:stretch>
        </p:blipFill>
        <p:spPr>
          <a:xfrm>
            <a:off x="7749857" y="3869369"/>
            <a:ext cx="2826703" cy="1664021"/>
          </a:xfrm>
          <a:prstGeom prst="rect">
            <a:avLst/>
          </a:prstGeom>
        </p:spPr>
      </p:pic>
    </p:spTree>
    <p:extLst>
      <p:ext uri="{BB962C8B-B14F-4D97-AF65-F5344CB8AC3E}">
        <p14:creationId xmlns:p14="http://schemas.microsoft.com/office/powerpoint/2010/main" val="2997761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B105BC-D635-42E9-AD98-9BB01948D7EF}"/>
              </a:ext>
            </a:extLst>
          </p:cNvPr>
          <p:cNvSpPr>
            <a:spLocks noGrp="1"/>
          </p:cNvSpPr>
          <p:nvPr>
            <p:ph type="title"/>
          </p:nvPr>
        </p:nvSpPr>
        <p:spPr/>
        <p:txBody>
          <a:bodyPr>
            <a:normAutofit/>
          </a:bodyPr>
          <a:lstStyle/>
          <a:p>
            <a:r>
              <a:rPr lang="nl-NL" sz="4000" dirty="0">
                <a:solidFill>
                  <a:schemeClr val="accent1"/>
                </a:solidFill>
                <a:latin typeface="+mn-lt"/>
              </a:rPr>
              <a:t>Hyperventilatie</a:t>
            </a:r>
            <a:r>
              <a:rPr lang="nl-NL" dirty="0"/>
              <a:t>    </a:t>
            </a:r>
            <a:r>
              <a:rPr lang="nl-NL" sz="1300" dirty="0"/>
              <a:t>Rodekruis.nl/</a:t>
            </a:r>
            <a:r>
              <a:rPr lang="nl-NL" sz="1300" dirty="0" err="1"/>
              <a:t>ehbo</a:t>
            </a:r>
            <a:r>
              <a:rPr lang="nl-NL" sz="1300" dirty="0"/>
              <a:t>-wat-te-doen-bij/hyperventilatie/</a:t>
            </a:r>
          </a:p>
        </p:txBody>
      </p:sp>
      <p:sp>
        <p:nvSpPr>
          <p:cNvPr id="3" name="Tijdelijke aanduiding voor inhoud 2">
            <a:extLst>
              <a:ext uri="{FF2B5EF4-FFF2-40B4-BE49-F238E27FC236}">
                <a16:creationId xmlns:a16="http://schemas.microsoft.com/office/drawing/2014/main" id="{392EBB40-05A6-4DBE-94E4-62E51470CBD7}"/>
              </a:ext>
            </a:extLst>
          </p:cNvPr>
          <p:cNvSpPr>
            <a:spLocks noGrp="1"/>
          </p:cNvSpPr>
          <p:nvPr>
            <p:ph idx="1"/>
          </p:nvPr>
        </p:nvSpPr>
        <p:spPr/>
        <p:txBody>
          <a:bodyPr/>
          <a:lstStyle/>
          <a:p>
            <a:r>
              <a:rPr lang="nl-NL" dirty="0"/>
              <a:t>Bel of laat 1-1-2 bellen bij een aanval op straat, pijn op de borst of bij hevige kortademigheid.</a:t>
            </a:r>
          </a:p>
          <a:p>
            <a:r>
              <a:rPr lang="nl-NL" dirty="0"/>
              <a:t>Als het slachtoffer het bij zichzelf herkent dan mag eerst 10 minuten afgewacht worden.</a:t>
            </a:r>
          </a:p>
          <a:p>
            <a:r>
              <a:rPr lang="nl-NL" dirty="0"/>
              <a:t>Neem contact op met de huisarts als het slachtoffer na 10 minuten nog niet is opgeknapt.</a:t>
            </a:r>
          </a:p>
          <a:p>
            <a:r>
              <a:rPr lang="nl-NL" dirty="0"/>
              <a:t>Laat het slachtoffer zitten en zorg ervoor dat hij zich niet inspant. Laat hem zelf de beste houding kiezen.</a:t>
            </a:r>
          </a:p>
        </p:txBody>
      </p:sp>
    </p:spTree>
    <p:extLst>
      <p:ext uri="{BB962C8B-B14F-4D97-AF65-F5344CB8AC3E}">
        <p14:creationId xmlns:p14="http://schemas.microsoft.com/office/powerpoint/2010/main" val="1855208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EFFF31-FB5B-4D9B-B5F0-C1761EAD6187}"/>
              </a:ext>
            </a:extLst>
          </p:cNvPr>
          <p:cNvSpPr>
            <a:spLocks noGrp="1"/>
          </p:cNvSpPr>
          <p:nvPr>
            <p:ph type="title"/>
          </p:nvPr>
        </p:nvSpPr>
        <p:spPr/>
        <p:txBody>
          <a:bodyPr>
            <a:normAutofit/>
          </a:bodyPr>
          <a:lstStyle/>
          <a:p>
            <a:r>
              <a:rPr lang="nl-NL" sz="4000" dirty="0">
                <a:solidFill>
                  <a:schemeClr val="accent1"/>
                </a:solidFill>
                <a:latin typeface="+mn-lt"/>
              </a:rPr>
              <a:t>Hyperventilatie</a:t>
            </a:r>
          </a:p>
        </p:txBody>
      </p:sp>
      <p:sp>
        <p:nvSpPr>
          <p:cNvPr id="3" name="Tijdelijke aanduiding voor inhoud 2">
            <a:extLst>
              <a:ext uri="{FF2B5EF4-FFF2-40B4-BE49-F238E27FC236}">
                <a16:creationId xmlns:a16="http://schemas.microsoft.com/office/drawing/2014/main" id="{629E4F77-C8B8-4B48-BFF0-D0939716F588}"/>
              </a:ext>
            </a:extLst>
          </p:cNvPr>
          <p:cNvSpPr>
            <a:spLocks noGrp="1"/>
          </p:cNvSpPr>
          <p:nvPr>
            <p:ph idx="1"/>
          </p:nvPr>
        </p:nvSpPr>
        <p:spPr/>
        <p:txBody>
          <a:bodyPr/>
          <a:lstStyle/>
          <a:p>
            <a:pPr marL="0" indent="0">
              <a:buNone/>
            </a:pPr>
            <a:r>
              <a:rPr lang="nl-NL" b="1" dirty="0"/>
              <a:t>Symptomen</a:t>
            </a:r>
          </a:p>
          <a:p>
            <a:r>
              <a:rPr lang="nl-NL" dirty="0"/>
              <a:t>Vaak angst of onrust.</a:t>
            </a:r>
          </a:p>
          <a:p>
            <a:r>
              <a:rPr lang="nl-NL" dirty="0"/>
              <a:t>Benauwd of draaierig gevoel en hartkloppingen.</a:t>
            </a:r>
          </a:p>
          <a:p>
            <a:r>
              <a:rPr lang="nl-NL" dirty="0"/>
              <a:t>Soms stekende pijn op de borst.</a:t>
            </a:r>
          </a:p>
          <a:p>
            <a:r>
              <a:rPr lang="nl-NL" dirty="0"/>
              <a:t>Soms tintelingen in de vingers en om de mond.</a:t>
            </a:r>
          </a:p>
          <a:p>
            <a:r>
              <a:rPr lang="nl-NL" dirty="0"/>
              <a:t>Verkramping van vingers en tenen bij een langere aanval.</a:t>
            </a:r>
          </a:p>
        </p:txBody>
      </p:sp>
    </p:spTree>
    <p:extLst>
      <p:ext uri="{BB962C8B-B14F-4D97-AF65-F5344CB8AC3E}">
        <p14:creationId xmlns:p14="http://schemas.microsoft.com/office/powerpoint/2010/main" val="2313219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94BEF7-65C9-4CFF-9FCC-B09FACF23CEB}"/>
              </a:ext>
            </a:extLst>
          </p:cNvPr>
          <p:cNvSpPr>
            <a:spLocks noGrp="1"/>
          </p:cNvSpPr>
          <p:nvPr>
            <p:ph type="title"/>
          </p:nvPr>
        </p:nvSpPr>
        <p:spPr>
          <a:xfrm>
            <a:off x="838200" y="450366"/>
            <a:ext cx="11698357" cy="1325563"/>
          </a:xfrm>
        </p:spPr>
        <p:txBody>
          <a:bodyPr>
            <a:normAutofit/>
          </a:bodyPr>
          <a:lstStyle/>
          <a:p>
            <a:r>
              <a:rPr lang="nl-NL" sz="4000" dirty="0">
                <a:solidFill>
                  <a:srgbClr val="0070C0"/>
                </a:solidFill>
                <a:latin typeface="+mn-lt"/>
              </a:rPr>
              <a:t>Shock</a:t>
            </a:r>
          </a:p>
        </p:txBody>
      </p:sp>
      <p:sp>
        <p:nvSpPr>
          <p:cNvPr id="3" name="Tijdelijke aanduiding voor inhoud 2">
            <a:extLst>
              <a:ext uri="{FF2B5EF4-FFF2-40B4-BE49-F238E27FC236}">
                <a16:creationId xmlns:a16="http://schemas.microsoft.com/office/drawing/2014/main" id="{64380E5A-C114-4495-9A6A-0121BF490635}"/>
              </a:ext>
            </a:extLst>
          </p:cNvPr>
          <p:cNvSpPr>
            <a:spLocks noGrp="1"/>
          </p:cNvSpPr>
          <p:nvPr>
            <p:ph idx="1"/>
          </p:nvPr>
        </p:nvSpPr>
        <p:spPr>
          <a:xfrm>
            <a:off x="838200" y="1775929"/>
            <a:ext cx="10515600" cy="4351338"/>
          </a:xfrm>
        </p:spPr>
        <p:txBody>
          <a:bodyPr>
            <a:normAutofit/>
          </a:bodyPr>
          <a:lstStyle/>
          <a:p>
            <a:pPr marL="0" indent="0">
              <a:buNone/>
            </a:pPr>
            <a:r>
              <a:rPr lang="nl-NL" dirty="0"/>
              <a:t>Een shock is een levensbedreigende situatie. Als je in shock bent, is namelijk je bloeddruk te laag om je lichaam van voldoende bloed en zuurstof te voorzien. </a:t>
            </a:r>
            <a:r>
              <a:rPr lang="nl-NL" sz="1300" dirty="0"/>
              <a:t>(Bron: https://www.gezondheidsplein.nl/aandoeningen/shock/item38265)</a:t>
            </a:r>
          </a:p>
          <a:p>
            <a:pPr marL="0" indent="0">
              <a:buNone/>
            </a:pPr>
            <a:endParaRPr lang="nl-NL" dirty="0"/>
          </a:p>
          <a:p>
            <a:pPr marL="0" indent="0">
              <a:buNone/>
            </a:pPr>
            <a:r>
              <a:rPr lang="nl-NL" dirty="0"/>
              <a:t>Er zijn verschillende vormen van shock, waaronder:</a:t>
            </a:r>
          </a:p>
          <a:p>
            <a:r>
              <a:rPr lang="nl-NL" dirty="0"/>
              <a:t>Hypovolemische shock </a:t>
            </a:r>
            <a:r>
              <a:rPr lang="nl-NL" i="1" dirty="0"/>
              <a:t>(bloedverlies, vochtverlies en uitdroging)</a:t>
            </a:r>
          </a:p>
          <a:p>
            <a:r>
              <a:rPr lang="nl-NL" dirty="0"/>
              <a:t>Cardiogene shock (</a:t>
            </a:r>
            <a:r>
              <a:rPr lang="nl-NL" i="1" dirty="0"/>
              <a:t>hartfalen)</a:t>
            </a:r>
          </a:p>
          <a:p>
            <a:r>
              <a:rPr lang="nl-NL" dirty="0"/>
              <a:t>Obstructieve shock (</a:t>
            </a:r>
            <a:r>
              <a:rPr lang="nl-NL" i="1" dirty="0"/>
              <a:t>bloedprop</a:t>
            </a:r>
            <a:r>
              <a:rPr lang="nl-NL" dirty="0"/>
              <a:t>)</a:t>
            </a:r>
          </a:p>
          <a:p>
            <a:r>
              <a:rPr lang="nl-NL" dirty="0"/>
              <a:t>Distributieve shock (</a:t>
            </a:r>
            <a:r>
              <a:rPr lang="nl-NL" i="1" dirty="0"/>
              <a:t>septische -, anafylactische-  neurogene shock</a:t>
            </a:r>
            <a:r>
              <a:rPr lang="nl-NL" dirty="0"/>
              <a:t>)</a:t>
            </a:r>
          </a:p>
        </p:txBody>
      </p:sp>
    </p:spTree>
    <p:extLst>
      <p:ext uri="{BB962C8B-B14F-4D97-AF65-F5344CB8AC3E}">
        <p14:creationId xmlns:p14="http://schemas.microsoft.com/office/powerpoint/2010/main" val="4120224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F6484D-2E8C-4ADC-BD34-870DEECCB333}"/>
              </a:ext>
            </a:extLst>
          </p:cNvPr>
          <p:cNvSpPr>
            <a:spLocks noGrp="1"/>
          </p:cNvSpPr>
          <p:nvPr>
            <p:ph type="title"/>
          </p:nvPr>
        </p:nvSpPr>
        <p:spPr/>
        <p:txBody>
          <a:bodyPr>
            <a:normAutofit/>
          </a:bodyPr>
          <a:lstStyle/>
          <a:p>
            <a:r>
              <a:rPr lang="nl-NL" sz="4000" dirty="0">
                <a:solidFill>
                  <a:schemeClr val="accent1"/>
                </a:solidFill>
                <a:latin typeface="+mn-lt"/>
              </a:rPr>
              <a:t>Koortsstuip (koorts convulsie)</a:t>
            </a:r>
          </a:p>
        </p:txBody>
      </p:sp>
      <p:sp>
        <p:nvSpPr>
          <p:cNvPr id="3" name="Tijdelijke aanduiding voor inhoud 2">
            <a:extLst>
              <a:ext uri="{FF2B5EF4-FFF2-40B4-BE49-F238E27FC236}">
                <a16:creationId xmlns:a16="http://schemas.microsoft.com/office/drawing/2014/main" id="{77F2DFC8-DDB9-4E35-A21C-DC6BC176DE76}"/>
              </a:ext>
            </a:extLst>
          </p:cNvPr>
          <p:cNvSpPr>
            <a:spLocks noGrp="1"/>
          </p:cNvSpPr>
          <p:nvPr>
            <p:ph idx="1"/>
          </p:nvPr>
        </p:nvSpPr>
        <p:spPr/>
        <p:txBody>
          <a:bodyPr>
            <a:normAutofit/>
          </a:bodyPr>
          <a:lstStyle/>
          <a:p>
            <a:pPr marL="0" indent="0">
              <a:buNone/>
            </a:pPr>
            <a:r>
              <a:rPr lang="nl-NL" dirty="0"/>
              <a:t>Een koortsstuip komt voor bij kinderen van 6 maanden tot 6 jaar met koorts. </a:t>
            </a:r>
            <a:r>
              <a:rPr lang="nl-NL" sz="1200" dirty="0"/>
              <a:t>(https</a:t>
            </a:r>
            <a:r>
              <a:rPr lang="nl-NL" sz="1300" dirty="0"/>
              <a:t>://www.lumc.nl/patientenzorg/praktisch/patientenfolders/koortsstuipen)</a:t>
            </a:r>
          </a:p>
          <a:p>
            <a:pPr marL="0" indent="0">
              <a:buNone/>
            </a:pPr>
            <a:endParaRPr lang="nl-NL" b="1" dirty="0"/>
          </a:p>
          <a:p>
            <a:pPr marL="0" indent="0">
              <a:buNone/>
            </a:pPr>
            <a:r>
              <a:rPr lang="nl-NL" b="1" dirty="0"/>
              <a:t>Symptomen</a:t>
            </a:r>
          </a:p>
          <a:p>
            <a:r>
              <a:rPr lang="nl-NL" dirty="0"/>
              <a:t>De armen en benen worden eerst stijf en gaan erna heftig schokken.</a:t>
            </a:r>
          </a:p>
          <a:p>
            <a:r>
              <a:rPr lang="nl-NL" dirty="0"/>
              <a:t>Het kan enkele tot 15 minuten duren en gaat vanzelf over.</a:t>
            </a:r>
          </a:p>
          <a:p>
            <a:r>
              <a:rPr lang="nl-NL" dirty="0"/>
              <a:t>Waarschijnlijk is uw kind daarna even suf en niet goed te wekken.</a:t>
            </a:r>
          </a:p>
          <a:p>
            <a:r>
              <a:rPr lang="nl-NL" dirty="0"/>
              <a:t>Het is voor ouders angstig om mee te maken, maar een koortsstuip kan zelden kwaad.</a:t>
            </a:r>
          </a:p>
        </p:txBody>
      </p:sp>
    </p:spTree>
    <p:extLst>
      <p:ext uri="{BB962C8B-B14F-4D97-AF65-F5344CB8AC3E}">
        <p14:creationId xmlns:p14="http://schemas.microsoft.com/office/powerpoint/2010/main" val="3354753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069405-7B88-437C-8542-E383A0EE2751}"/>
              </a:ext>
            </a:extLst>
          </p:cNvPr>
          <p:cNvSpPr>
            <a:spLocks noGrp="1"/>
          </p:cNvSpPr>
          <p:nvPr>
            <p:ph type="title"/>
          </p:nvPr>
        </p:nvSpPr>
        <p:spPr/>
        <p:txBody>
          <a:bodyPr>
            <a:normAutofit/>
          </a:bodyPr>
          <a:lstStyle/>
          <a:p>
            <a:r>
              <a:rPr lang="nl-NL" sz="4000" dirty="0">
                <a:solidFill>
                  <a:schemeClr val="accent1"/>
                </a:solidFill>
                <a:latin typeface="+mn-lt"/>
              </a:rPr>
              <a:t>Onderkoeling (hypothermie</a:t>
            </a:r>
            <a:r>
              <a:rPr lang="nl-NL" sz="4000" dirty="0">
                <a:latin typeface="+mn-lt"/>
              </a:rPr>
              <a:t>)</a:t>
            </a:r>
          </a:p>
        </p:txBody>
      </p:sp>
      <p:sp>
        <p:nvSpPr>
          <p:cNvPr id="3" name="Tijdelijke aanduiding voor inhoud 2">
            <a:extLst>
              <a:ext uri="{FF2B5EF4-FFF2-40B4-BE49-F238E27FC236}">
                <a16:creationId xmlns:a16="http://schemas.microsoft.com/office/drawing/2014/main" id="{D49C408F-6E20-491F-B3F7-F5D3BBF4F2B6}"/>
              </a:ext>
            </a:extLst>
          </p:cNvPr>
          <p:cNvSpPr>
            <a:spLocks noGrp="1"/>
          </p:cNvSpPr>
          <p:nvPr>
            <p:ph idx="1"/>
          </p:nvPr>
        </p:nvSpPr>
        <p:spPr/>
        <p:txBody>
          <a:bodyPr>
            <a:normAutofit fontScale="85000" lnSpcReduction="20000"/>
          </a:bodyPr>
          <a:lstStyle/>
          <a:p>
            <a:pPr marL="0" indent="0">
              <a:buNone/>
            </a:pPr>
            <a:r>
              <a:rPr lang="nl-NL" dirty="0"/>
              <a:t>Iemand die licht onderkoeld is, heeft het koud. Hij rilt of klappertandt. Hij kan weer warm worden van droge kleding, een warme, beschutte omgeving, van douchen of van kruiken. Warm eten of drinken helpt ook. Met alcohol kun je niet opwarmen.</a:t>
            </a:r>
          </a:p>
          <a:p>
            <a:pPr marL="0" indent="0">
              <a:buNone/>
            </a:pPr>
            <a:r>
              <a:rPr lang="nl-NL" dirty="0"/>
              <a:t>Wanneer een onderkoeld iemand suffer wordt, vreemd reageert, onsamenhangend praat en steeds meer moeite krijgt met bewegen is hij ernstig onderkoeld. Het rillen en klappertanden is dan gestopt en zijn ademhaling wordt steeds langzamer. Zorg ervoor dat dit slachtoffer (zich) zo min mogelijk beweegt. Een ernstig onderkoeld slachtoffer heeft een ‘prikkelbaar’ hart. Als hij bewogen wordt, kan het hart gemakkelijk ontregeld raken.</a:t>
            </a:r>
          </a:p>
          <a:p>
            <a:r>
              <a:rPr lang="nl-NL" dirty="0"/>
              <a:t>bel 112</a:t>
            </a:r>
          </a:p>
          <a:p>
            <a:r>
              <a:rPr lang="nl-NL" dirty="0"/>
              <a:t>knip natte kleding weg, doe dit zo discreet mogelijk</a:t>
            </a:r>
          </a:p>
          <a:p>
            <a:r>
              <a:rPr lang="nl-NL" dirty="0"/>
              <a:t>pak het slachtoffer goed in dekens, maar pak armen en benen apart in van de romp</a:t>
            </a:r>
          </a:p>
          <a:p>
            <a:r>
              <a:rPr lang="nl-NL" dirty="0"/>
              <a:t>Geef geen eten of drinken</a:t>
            </a:r>
          </a:p>
        </p:txBody>
      </p:sp>
    </p:spTree>
    <p:extLst>
      <p:ext uri="{BB962C8B-B14F-4D97-AF65-F5344CB8AC3E}">
        <p14:creationId xmlns:p14="http://schemas.microsoft.com/office/powerpoint/2010/main" val="4032496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036010-09A2-4231-805C-6476F659E912}"/>
              </a:ext>
            </a:extLst>
          </p:cNvPr>
          <p:cNvSpPr>
            <a:spLocks noGrp="1"/>
          </p:cNvSpPr>
          <p:nvPr>
            <p:ph type="title"/>
          </p:nvPr>
        </p:nvSpPr>
        <p:spPr/>
        <p:txBody>
          <a:bodyPr>
            <a:normAutofit/>
          </a:bodyPr>
          <a:lstStyle/>
          <a:p>
            <a:r>
              <a:rPr lang="nl-NL" sz="4000" dirty="0">
                <a:solidFill>
                  <a:schemeClr val="accent1"/>
                </a:solidFill>
                <a:latin typeface="+mn-lt"/>
              </a:rPr>
              <a:t>Oververhitting (hyperthermie)</a:t>
            </a:r>
          </a:p>
        </p:txBody>
      </p:sp>
      <p:sp>
        <p:nvSpPr>
          <p:cNvPr id="3" name="Tijdelijke aanduiding voor inhoud 2">
            <a:extLst>
              <a:ext uri="{FF2B5EF4-FFF2-40B4-BE49-F238E27FC236}">
                <a16:creationId xmlns:a16="http://schemas.microsoft.com/office/drawing/2014/main" id="{5B269BA9-991D-479D-B493-1B0F2E3D8D14}"/>
              </a:ext>
            </a:extLst>
          </p:cNvPr>
          <p:cNvSpPr>
            <a:spLocks noGrp="1"/>
          </p:cNvSpPr>
          <p:nvPr>
            <p:ph idx="1"/>
          </p:nvPr>
        </p:nvSpPr>
        <p:spPr>
          <a:xfrm>
            <a:off x="838200" y="1855442"/>
            <a:ext cx="10515600" cy="4351338"/>
          </a:xfrm>
        </p:spPr>
        <p:txBody>
          <a:bodyPr>
            <a:normAutofit fontScale="55000" lnSpcReduction="20000"/>
          </a:bodyPr>
          <a:lstStyle/>
          <a:p>
            <a:pPr marL="0" indent="0">
              <a:buNone/>
            </a:pPr>
            <a:r>
              <a:rPr lang="nl-NL" sz="4800" dirty="0"/>
              <a:t>Iemand die oververhit is, heeft hoofdpijn en is misselijk. Het slachtoffer kan er erg verhit, rood uitzien, maar kan ook bleek zien met transpireren. Geef een oververhit persoon (bij voorkeur een sportdrank) te drinken.</a:t>
            </a:r>
          </a:p>
          <a:p>
            <a:pPr marL="0" indent="0">
              <a:buNone/>
            </a:pPr>
            <a:endParaRPr lang="nl-NL" sz="4800" dirty="0"/>
          </a:p>
          <a:p>
            <a:pPr marL="0" indent="0">
              <a:buNone/>
            </a:pPr>
            <a:r>
              <a:rPr lang="nl-NL" sz="4800" b="1" dirty="0"/>
              <a:t>Wat te doen bij oververhitting?</a:t>
            </a:r>
          </a:p>
          <a:p>
            <a:r>
              <a:rPr lang="nl-NL" sz="4800" dirty="0"/>
              <a:t>Breng het slachtoffer bij oververhitting in een koele omgeving of zorg voor schaduw.</a:t>
            </a:r>
          </a:p>
          <a:p>
            <a:r>
              <a:rPr lang="nl-NL" sz="4800" dirty="0" err="1"/>
              <a:t>Reddingsdeken</a:t>
            </a:r>
            <a:r>
              <a:rPr lang="nl-NL" sz="4800" dirty="0"/>
              <a:t> boven het slachtoffer houden en zo voor schaduw zorgen. Of leg een (</a:t>
            </a:r>
            <a:r>
              <a:rPr lang="nl-NL" sz="4800" dirty="0" err="1"/>
              <a:t>reddings</a:t>
            </a:r>
            <a:r>
              <a:rPr lang="nl-NL" sz="4800" dirty="0"/>
              <a:t>)deken over de autoruit als daar de zon op staat. De zilveren kant weerkaatst het zonlicht.</a:t>
            </a:r>
          </a:p>
          <a:p>
            <a:r>
              <a:rPr lang="nl-NL" sz="4800" dirty="0"/>
              <a:t>Leg een </a:t>
            </a:r>
            <a:r>
              <a:rPr lang="nl-NL" sz="4800" dirty="0" err="1"/>
              <a:t>reddingsdeken</a:t>
            </a:r>
            <a:r>
              <a:rPr lang="nl-NL" sz="4800" dirty="0"/>
              <a:t> nooit direct op het slachtoffer bij oververhitting. Dan kan hij zijn warmte niet kwijt.</a:t>
            </a:r>
          </a:p>
        </p:txBody>
      </p:sp>
      <p:pic>
        <p:nvPicPr>
          <p:cNvPr id="4" name="Afbeelding 3">
            <a:extLst>
              <a:ext uri="{FF2B5EF4-FFF2-40B4-BE49-F238E27FC236}">
                <a16:creationId xmlns:a16="http://schemas.microsoft.com/office/drawing/2014/main" id="{F73AFF3D-5D22-4587-A026-26D9C6332F5D}"/>
              </a:ext>
            </a:extLst>
          </p:cNvPr>
          <p:cNvPicPr>
            <a:picLocks noChangeAspect="1"/>
          </p:cNvPicPr>
          <p:nvPr/>
        </p:nvPicPr>
        <p:blipFill>
          <a:blip r:embed="rId2"/>
          <a:stretch>
            <a:fillRect/>
          </a:stretch>
        </p:blipFill>
        <p:spPr>
          <a:xfrm>
            <a:off x="8191232" y="277047"/>
            <a:ext cx="2864362" cy="1413641"/>
          </a:xfrm>
          <a:prstGeom prst="rect">
            <a:avLst/>
          </a:prstGeom>
        </p:spPr>
      </p:pic>
    </p:spTree>
    <p:extLst>
      <p:ext uri="{BB962C8B-B14F-4D97-AF65-F5344CB8AC3E}">
        <p14:creationId xmlns:p14="http://schemas.microsoft.com/office/powerpoint/2010/main" val="4103762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841FF3-0086-4A2B-82BA-38EFE4C1A3F7}"/>
              </a:ext>
            </a:extLst>
          </p:cNvPr>
          <p:cNvSpPr>
            <a:spLocks noGrp="1"/>
          </p:cNvSpPr>
          <p:nvPr>
            <p:ph type="title"/>
          </p:nvPr>
        </p:nvSpPr>
        <p:spPr/>
        <p:txBody>
          <a:bodyPr>
            <a:normAutofit/>
          </a:bodyPr>
          <a:lstStyle/>
          <a:p>
            <a:r>
              <a:rPr lang="nl-NL" sz="4000" dirty="0">
                <a:solidFill>
                  <a:schemeClr val="accent1"/>
                </a:solidFill>
                <a:latin typeface="+mn-lt"/>
              </a:rPr>
              <a:t>Shock</a:t>
            </a:r>
            <a:br>
              <a:rPr lang="nl-NL" sz="4000" dirty="0">
                <a:solidFill>
                  <a:schemeClr val="accent1"/>
                </a:solidFill>
                <a:latin typeface="+mn-lt"/>
              </a:rPr>
            </a:br>
            <a:r>
              <a:rPr lang="nl-NL" sz="4000" dirty="0">
                <a:solidFill>
                  <a:schemeClr val="accent1"/>
                </a:solidFill>
                <a:latin typeface="+mn-lt"/>
              </a:rPr>
              <a:t>Filmpje</a:t>
            </a:r>
          </a:p>
        </p:txBody>
      </p:sp>
      <p:pic>
        <p:nvPicPr>
          <p:cNvPr id="4" name="Onlinemedia 3" title="Shock - Symptomen en behandeling">
            <a:hlinkClick r:id="" action="ppaction://media"/>
            <a:extLst>
              <a:ext uri="{FF2B5EF4-FFF2-40B4-BE49-F238E27FC236}">
                <a16:creationId xmlns:a16="http://schemas.microsoft.com/office/drawing/2014/main" id="{3C4712F8-1DAA-4994-87F5-0A72CE39F4F5}"/>
              </a:ext>
            </a:extLst>
          </p:cNvPr>
          <p:cNvPicPr>
            <a:picLocks noGrp="1" noRot="1" noChangeAspect="1"/>
          </p:cNvPicPr>
          <p:nvPr>
            <p:ph idx="1"/>
            <a:videoFile r:link="rId1"/>
          </p:nvPr>
        </p:nvPicPr>
        <p:blipFill>
          <a:blip r:embed="rId3"/>
          <a:stretch>
            <a:fillRect/>
          </a:stretch>
        </p:blipFill>
        <p:spPr>
          <a:xfrm>
            <a:off x="3195638" y="365125"/>
            <a:ext cx="7749823" cy="5811838"/>
          </a:xfrm>
          <a:prstGeom prst="rect">
            <a:avLst/>
          </a:prstGeom>
        </p:spPr>
      </p:pic>
    </p:spTree>
    <p:extLst>
      <p:ext uri="{BB962C8B-B14F-4D97-AF65-F5344CB8AC3E}">
        <p14:creationId xmlns:p14="http://schemas.microsoft.com/office/powerpoint/2010/main" val="316441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C310CA-8915-4DD5-ADD1-40ACD0FDF8A3}"/>
              </a:ext>
            </a:extLst>
          </p:cNvPr>
          <p:cNvSpPr>
            <a:spLocks noGrp="1"/>
          </p:cNvSpPr>
          <p:nvPr>
            <p:ph type="title"/>
          </p:nvPr>
        </p:nvSpPr>
        <p:spPr>
          <a:xfrm>
            <a:off x="838200" y="500062"/>
            <a:ext cx="10515600" cy="1325563"/>
          </a:xfrm>
        </p:spPr>
        <p:txBody>
          <a:bodyPr>
            <a:normAutofit/>
          </a:bodyPr>
          <a:lstStyle/>
          <a:p>
            <a:r>
              <a:rPr lang="nl-NL" sz="4000" dirty="0">
                <a:solidFill>
                  <a:schemeClr val="accent1"/>
                </a:solidFill>
                <a:latin typeface="+mn-lt"/>
              </a:rPr>
              <a:t>Shock</a:t>
            </a:r>
          </a:p>
        </p:txBody>
      </p:sp>
      <p:sp>
        <p:nvSpPr>
          <p:cNvPr id="3" name="Tijdelijke aanduiding voor inhoud 2">
            <a:extLst>
              <a:ext uri="{FF2B5EF4-FFF2-40B4-BE49-F238E27FC236}">
                <a16:creationId xmlns:a16="http://schemas.microsoft.com/office/drawing/2014/main" id="{765CBFBB-2C02-499A-821F-9546FFC8EF5B}"/>
              </a:ext>
            </a:extLst>
          </p:cNvPr>
          <p:cNvSpPr>
            <a:spLocks noGrp="1"/>
          </p:cNvSpPr>
          <p:nvPr>
            <p:ph idx="1"/>
          </p:nvPr>
        </p:nvSpPr>
        <p:spPr/>
        <p:txBody>
          <a:bodyPr/>
          <a:lstStyle/>
          <a:p>
            <a:pPr marL="0" indent="0">
              <a:buNone/>
            </a:pPr>
            <a:r>
              <a:rPr lang="nl-NL" dirty="0"/>
              <a:t>Tijdens een shock wordt de doorbloeding slechter. De huid wordt bleker en je zweten. In een poging om je hart, longen en je hersenen zo lang mogelijk van bloed te kunnen voorzien zal je lichaam zijn bloed terugtrekken uit:</a:t>
            </a:r>
          </a:p>
          <a:p>
            <a:r>
              <a:rPr lang="nl-NL" dirty="0"/>
              <a:t>Je huid en slijmvliezen.</a:t>
            </a:r>
          </a:p>
          <a:p>
            <a:r>
              <a:rPr lang="nl-NL" dirty="0"/>
              <a:t>Je spieren en onderhuids bindweefsel.</a:t>
            </a:r>
          </a:p>
          <a:p>
            <a:r>
              <a:rPr lang="nl-NL" dirty="0"/>
              <a:t>Je spijsvertering, lever en milt.</a:t>
            </a:r>
          </a:p>
          <a:p>
            <a:r>
              <a:rPr lang="nl-NL" dirty="0"/>
              <a:t>Je nieren.</a:t>
            </a:r>
          </a:p>
        </p:txBody>
      </p:sp>
      <p:pic>
        <p:nvPicPr>
          <p:cNvPr id="4" name="Afbeelding 3">
            <a:extLst>
              <a:ext uri="{FF2B5EF4-FFF2-40B4-BE49-F238E27FC236}">
                <a16:creationId xmlns:a16="http://schemas.microsoft.com/office/drawing/2014/main" id="{EFCCF5D0-B4DE-4EE2-B259-39631BE84469}"/>
              </a:ext>
            </a:extLst>
          </p:cNvPr>
          <p:cNvPicPr>
            <a:picLocks noChangeAspect="1"/>
          </p:cNvPicPr>
          <p:nvPr/>
        </p:nvPicPr>
        <p:blipFill>
          <a:blip r:embed="rId2"/>
          <a:stretch>
            <a:fillRect/>
          </a:stretch>
        </p:blipFill>
        <p:spPr>
          <a:xfrm>
            <a:off x="7538524" y="3284752"/>
            <a:ext cx="3372631" cy="3254810"/>
          </a:xfrm>
          <a:prstGeom prst="rect">
            <a:avLst/>
          </a:prstGeom>
        </p:spPr>
      </p:pic>
    </p:spTree>
    <p:extLst>
      <p:ext uri="{BB962C8B-B14F-4D97-AF65-F5344CB8AC3E}">
        <p14:creationId xmlns:p14="http://schemas.microsoft.com/office/powerpoint/2010/main" val="793632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8AE83B-33DD-4E3A-9366-1E04FCF53AC4}"/>
              </a:ext>
            </a:extLst>
          </p:cNvPr>
          <p:cNvSpPr>
            <a:spLocks noGrp="1"/>
          </p:cNvSpPr>
          <p:nvPr>
            <p:ph type="title"/>
          </p:nvPr>
        </p:nvSpPr>
        <p:spPr>
          <a:xfrm>
            <a:off x="920393" y="500062"/>
            <a:ext cx="10515600" cy="1325563"/>
          </a:xfrm>
        </p:spPr>
        <p:txBody>
          <a:bodyPr>
            <a:normAutofit/>
          </a:bodyPr>
          <a:lstStyle/>
          <a:p>
            <a:r>
              <a:rPr lang="nl-NL" sz="4000" dirty="0">
                <a:solidFill>
                  <a:schemeClr val="accent1"/>
                </a:solidFill>
                <a:latin typeface="+mn-lt"/>
              </a:rPr>
              <a:t>Shock symptomen</a:t>
            </a:r>
          </a:p>
        </p:txBody>
      </p:sp>
      <p:sp>
        <p:nvSpPr>
          <p:cNvPr id="3" name="Tijdelijke aanduiding voor inhoud 2">
            <a:extLst>
              <a:ext uri="{FF2B5EF4-FFF2-40B4-BE49-F238E27FC236}">
                <a16:creationId xmlns:a16="http://schemas.microsoft.com/office/drawing/2014/main" id="{9DED8F51-ACA5-446D-A492-0C3B53FBBFFA}"/>
              </a:ext>
            </a:extLst>
          </p:cNvPr>
          <p:cNvSpPr>
            <a:spLocks noGrp="1"/>
          </p:cNvSpPr>
          <p:nvPr>
            <p:ph idx="1"/>
          </p:nvPr>
        </p:nvSpPr>
        <p:spPr/>
        <p:txBody>
          <a:bodyPr>
            <a:normAutofit fontScale="85000" lnSpcReduction="20000"/>
          </a:bodyPr>
          <a:lstStyle/>
          <a:p>
            <a:r>
              <a:rPr lang="nl-NL" dirty="0"/>
              <a:t>Een koude, bleke huid.</a:t>
            </a:r>
          </a:p>
          <a:p>
            <a:r>
              <a:rPr lang="nl-NL" dirty="0"/>
              <a:t>Overmatig zweten.</a:t>
            </a:r>
          </a:p>
          <a:p>
            <a:r>
              <a:rPr lang="nl-NL" dirty="0"/>
              <a:t>Verwardheid en onrust.</a:t>
            </a:r>
          </a:p>
          <a:p>
            <a:r>
              <a:rPr lang="nl-NL" dirty="0"/>
              <a:t>Een snelle ademhaling.</a:t>
            </a:r>
          </a:p>
          <a:p>
            <a:r>
              <a:rPr lang="nl-NL" dirty="0"/>
              <a:t>Een snelle, maar zwakke pols.</a:t>
            </a:r>
          </a:p>
          <a:p>
            <a:r>
              <a:rPr lang="nl-NL" dirty="0"/>
              <a:t>Rillen.</a:t>
            </a:r>
          </a:p>
          <a:p>
            <a:r>
              <a:rPr lang="nl-NL" dirty="0"/>
              <a:t>Een ingevallen gezicht.</a:t>
            </a:r>
          </a:p>
          <a:p>
            <a:r>
              <a:rPr lang="nl-NL" dirty="0"/>
              <a:t>Dorst en misselijkheid.</a:t>
            </a:r>
          </a:p>
          <a:p>
            <a:r>
              <a:rPr lang="nl-NL" dirty="0"/>
              <a:t>Een lage bloeddruk.</a:t>
            </a:r>
          </a:p>
          <a:p>
            <a:r>
              <a:rPr lang="nl-NL" dirty="0"/>
              <a:t>Minder urineproductie.</a:t>
            </a:r>
          </a:p>
          <a:p>
            <a:r>
              <a:rPr lang="nl-NL" dirty="0"/>
              <a:t>Verlies van bewustzijn. </a:t>
            </a:r>
          </a:p>
        </p:txBody>
      </p:sp>
    </p:spTree>
    <p:extLst>
      <p:ext uri="{BB962C8B-B14F-4D97-AF65-F5344CB8AC3E}">
        <p14:creationId xmlns:p14="http://schemas.microsoft.com/office/powerpoint/2010/main" val="2063709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147F5E-8735-44DF-ABD6-12387075E759}"/>
              </a:ext>
            </a:extLst>
          </p:cNvPr>
          <p:cNvSpPr>
            <a:spLocks noGrp="1"/>
          </p:cNvSpPr>
          <p:nvPr>
            <p:ph type="title"/>
          </p:nvPr>
        </p:nvSpPr>
        <p:spPr/>
        <p:txBody>
          <a:bodyPr>
            <a:normAutofit/>
          </a:bodyPr>
          <a:lstStyle/>
          <a:p>
            <a:r>
              <a:rPr lang="nl-NL" sz="4000" dirty="0">
                <a:solidFill>
                  <a:schemeClr val="accent1"/>
                </a:solidFill>
                <a:latin typeface="+mn-lt"/>
              </a:rPr>
              <a:t>Shock</a:t>
            </a:r>
          </a:p>
        </p:txBody>
      </p:sp>
      <p:sp>
        <p:nvSpPr>
          <p:cNvPr id="3" name="Tijdelijke aanduiding voor inhoud 2">
            <a:extLst>
              <a:ext uri="{FF2B5EF4-FFF2-40B4-BE49-F238E27FC236}">
                <a16:creationId xmlns:a16="http://schemas.microsoft.com/office/drawing/2014/main" id="{C2BD570B-ECFC-438D-97CE-2D85C4DB64A9}"/>
              </a:ext>
            </a:extLst>
          </p:cNvPr>
          <p:cNvSpPr>
            <a:spLocks noGrp="1"/>
          </p:cNvSpPr>
          <p:nvPr>
            <p:ph idx="1"/>
          </p:nvPr>
        </p:nvSpPr>
        <p:spPr>
          <a:xfrm>
            <a:off x="838200" y="1835900"/>
            <a:ext cx="10515600" cy="4351338"/>
          </a:xfrm>
        </p:spPr>
        <p:txBody>
          <a:bodyPr/>
          <a:lstStyle/>
          <a:p>
            <a:r>
              <a:rPr lang="nl-NL" dirty="0"/>
              <a:t>Bel 1-1-2</a:t>
            </a:r>
          </a:p>
          <a:p>
            <a:r>
              <a:rPr lang="nl-NL" dirty="0"/>
              <a:t>Laat het slachtoffer liggen</a:t>
            </a:r>
          </a:p>
          <a:p>
            <a:r>
              <a:rPr lang="nl-NL" dirty="0"/>
              <a:t>Stelp ernstig uitwendig bloedverlies</a:t>
            </a:r>
          </a:p>
          <a:p>
            <a:r>
              <a:rPr lang="nl-NL" dirty="0"/>
              <a:t>Blijf bij het slachtoffer en stel het slachtoffer gerust</a:t>
            </a:r>
          </a:p>
          <a:p>
            <a:r>
              <a:rPr lang="nl-NL" dirty="0"/>
              <a:t>Voorkom afkoeling (isolatiedeken)</a:t>
            </a:r>
          </a:p>
          <a:p>
            <a:r>
              <a:rPr lang="nl-NL" dirty="0"/>
              <a:t>Voeg geen extra warmte toe</a:t>
            </a:r>
          </a:p>
          <a:p>
            <a:r>
              <a:rPr lang="nl-NL" dirty="0"/>
              <a:t>Houd bij bewusteloosheid slachtoffer luchtweg vrij</a:t>
            </a:r>
          </a:p>
          <a:p>
            <a:r>
              <a:rPr lang="nl-NL" dirty="0"/>
              <a:t>Geef slachtoffer NIET te drinken; kans op braken</a:t>
            </a:r>
          </a:p>
        </p:txBody>
      </p:sp>
    </p:spTree>
    <p:extLst>
      <p:ext uri="{BB962C8B-B14F-4D97-AF65-F5344CB8AC3E}">
        <p14:creationId xmlns:p14="http://schemas.microsoft.com/office/powerpoint/2010/main" val="2983457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84751A-5519-45F1-A06A-9494E00BC078}"/>
              </a:ext>
            </a:extLst>
          </p:cNvPr>
          <p:cNvSpPr>
            <a:spLocks noGrp="1"/>
          </p:cNvSpPr>
          <p:nvPr>
            <p:ph type="title"/>
          </p:nvPr>
        </p:nvSpPr>
        <p:spPr/>
        <p:txBody>
          <a:bodyPr>
            <a:normAutofit/>
          </a:bodyPr>
          <a:lstStyle/>
          <a:p>
            <a:r>
              <a:rPr lang="nl-NL" sz="4000" dirty="0">
                <a:solidFill>
                  <a:schemeClr val="accent1"/>
                </a:solidFill>
                <a:latin typeface="+mn-lt"/>
              </a:rPr>
              <a:t>Angina pectoris</a:t>
            </a:r>
          </a:p>
        </p:txBody>
      </p:sp>
      <p:sp>
        <p:nvSpPr>
          <p:cNvPr id="3" name="Tijdelijke aanduiding voor inhoud 2">
            <a:extLst>
              <a:ext uri="{FF2B5EF4-FFF2-40B4-BE49-F238E27FC236}">
                <a16:creationId xmlns:a16="http://schemas.microsoft.com/office/drawing/2014/main" id="{73710E64-27E7-486B-8B60-DBC481194F4D}"/>
              </a:ext>
            </a:extLst>
          </p:cNvPr>
          <p:cNvSpPr>
            <a:spLocks noGrp="1"/>
          </p:cNvSpPr>
          <p:nvPr>
            <p:ph idx="1"/>
          </p:nvPr>
        </p:nvSpPr>
        <p:spPr/>
        <p:txBody>
          <a:bodyPr/>
          <a:lstStyle/>
          <a:p>
            <a:pPr marL="0" indent="0">
              <a:buNone/>
            </a:pPr>
            <a:r>
              <a:rPr lang="nl-NL" dirty="0"/>
              <a:t>Angina pectoris: zuurstofgebrek van de hartspier door vernauwde kransslagaders. In de regel merk je er in rust weinig van.</a:t>
            </a:r>
          </a:p>
          <a:p>
            <a:pPr marL="0" indent="0">
              <a:buNone/>
            </a:pPr>
            <a:r>
              <a:rPr lang="nl-NL" sz="1200" dirty="0"/>
              <a:t>(</a:t>
            </a:r>
            <a:r>
              <a:rPr lang="nl-NL" sz="1200" dirty="0">
                <a:hlinkClick r:id="rId2"/>
              </a:rPr>
              <a:t>https://www.hartwijzer.nl/pijn-op-de-borst</a:t>
            </a:r>
            <a:r>
              <a:rPr lang="nl-NL" sz="1200" dirty="0"/>
              <a:t>)</a:t>
            </a:r>
          </a:p>
          <a:p>
            <a:pPr marL="0" indent="0">
              <a:buNone/>
            </a:pPr>
            <a:endParaRPr lang="nl-NL" sz="1200" dirty="0"/>
          </a:p>
          <a:p>
            <a:pPr marL="0" indent="0">
              <a:buNone/>
            </a:pPr>
            <a:endParaRPr lang="nl-NL" sz="1200" dirty="0"/>
          </a:p>
        </p:txBody>
      </p:sp>
      <p:pic>
        <p:nvPicPr>
          <p:cNvPr id="4" name="Afbeelding 3">
            <a:extLst>
              <a:ext uri="{FF2B5EF4-FFF2-40B4-BE49-F238E27FC236}">
                <a16:creationId xmlns:a16="http://schemas.microsoft.com/office/drawing/2014/main" id="{71835FEC-5D93-4D7F-91A7-8C1EA2DCF1FD}"/>
              </a:ext>
            </a:extLst>
          </p:cNvPr>
          <p:cNvPicPr>
            <a:picLocks noChangeAspect="1"/>
          </p:cNvPicPr>
          <p:nvPr/>
        </p:nvPicPr>
        <p:blipFill>
          <a:blip r:embed="rId3"/>
          <a:stretch>
            <a:fillRect/>
          </a:stretch>
        </p:blipFill>
        <p:spPr>
          <a:xfrm>
            <a:off x="980595" y="3429000"/>
            <a:ext cx="3637103" cy="2655085"/>
          </a:xfrm>
          <a:prstGeom prst="rect">
            <a:avLst/>
          </a:prstGeom>
        </p:spPr>
      </p:pic>
    </p:spTree>
    <p:extLst>
      <p:ext uri="{BB962C8B-B14F-4D97-AF65-F5344CB8AC3E}">
        <p14:creationId xmlns:p14="http://schemas.microsoft.com/office/powerpoint/2010/main" val="4236968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354374-3354-426C-B382-C64248958B09}"/>
              </a:ext>
            </a:extLst>
          </p:cNvPr>
          <p:cNvSpPr>
            <a:spLocks noGrp="1"/>
          </p:cNvSpPr>
          <p:nvPr>
            <p:ph type="title"/>
          </p:nvPr>
        </p:nvSpPr>
        <p:spPr/>
        <p:txBody>
          <a:bodyPr>
            <a:normAutofit/>
          </a:bodyPr>
          <a:lstStyle/>
          <a:p>
            <a:r>
              <a:rPr lang="nl-NL" sz="4000" dirty="0">
                <a:solidFill>
                  <a:schemeClr val="accent1"/>
                </a:solidFill>
                <a:latin typeface="+mn-lt"/>
              </a:rPr>
              <a:t>Angina Pectoris</a:t>
            </a:r>
          </a:p>
        </p:txBody>
      </p:sp>
      <p:sp>
        <p:nvSpPr>
          <p:cNvPr id="3" name="Tijdelijke aanduiding voor inhoud 2">
            <a:extLst>
              <a:ext uri="{FF2B5EF4-FFF2-40B4-BE49-F238E27FC236}">
                <a16:creationId xmlns:a16="http://schemas.microsoft.com/office/drawing/2014/main" id="{19D8BD4F-4C63-4607-BA3F-BE7CF117F5CB}"/>
              </a:ext>
            </a:extLst>
          </p:cNvPr>
          <p:cNvSpPr>
            <a:spLocks noGrp="1"/>
          </p:cNvSpPr>
          <p:nvPr>
            <p:ph idx="1"/>
          </p:nvPr>
        </p:nvSpPr>
        <p:spPr/>
        <p:txBody>
          <a:bodyPr>
            <a:normAutofit/>
          </a:bodyPr>
          <a:lstStyle/>
          <a:p>
            <a:pPr marL="0" indent="0">
              <a:buNone/>
            </a:pPr>
            <a:r>
              <a:rPr lang="nl-NL" b="1" dirty="0"/>
              <a:t>Symptomen:</a:t>
            </a:r>
            <a:r>
              <a:rPr lang="nl-NL" dirty="0"/>
              <a:t> De pijn die bij angina optreedt, komt niet alleen uit het hart zelf, maar ook uit de omgeving van het hart. Vaak lijkt de pijn van een andere plaats dan het hart zelf te komen, meestal uit een gebied tussen buik, kaak en bovenarmen. Samensnoerende pijn midden op de borst, die vooral bij mannen vaak uitstraalt naar de binnenkant van de linkerarm. </a:t>
            </a:r>
          </a:p>
          <a:p>
            <a:pPr marL="0" indent="0">
              <a:buNone/>
            </a:pPr>
            <a:endParaRPr lang="nl-NL" dirty="0"/>
          </a:p>
          <a:p>
            <a:pPr marL="0" indent="0">
              <a:buNone/>
            </a:pPr>
            <a:r>
              <a:rPr lang="nl-NL" dirty="0"/>
              <a:t>Vooral bij vrouwen na de overgang zijn de pijnklachten vaak wat vaag, waardoor de juiste diagnose gemist kan worden.</a:t>
            </a:r>
          </a:p>
        </p:txBody>
      </p:sp>
    </p:spTree>
    <p:extLst>
      <p:ext uri="{BB962C8B-B14F-4D97-AF65-F5344CB8AC3E}">
        <p14:creationId xmlns:p14="http://schemas.microsoft.com/office/powerpoint/2010/main" val="90690791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1977</Words>
  <Application>Microsoft Office PowerPoint</Application>
  <PresentationFormat>Breedbeeld</PresentationFormat>
  <Paragraphs>194</Paragraphs>
  <Slides>32</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32</vt:i4>
      </vt:variant>
    </vt:vector>
  </HeadingPairs>
  <TitlesOfParts>
    <vt:vector size="36" baseType="lpstr">
      <vt:lpstr>Arial</vt:lpstr>
      <vt:lpstr>Calibri</vt:lpstr>
      <vt:lpstr>Calibri Light</vt:lpstr>
      <vt:lpstr>Kantoorthema</vt:lpstr>
      <vt:lpstr>PowerPoint-presentatie</vt:lpstr>
      <vt:lpstr>Onwelwording (wegraking)</vt:lpstr>
      <vt:lpstr>Shock</vt:lpstr>
      <vt:lpstr>Shock Filmpje</vt:lpstr>
      <vt:lpstr>Shock</vt:lpstr>
      <vt:lpstr>Shock symptomen</vt:lpstr>
      <vt:lpstr>Shock</vt:lpstr>
      <vt:lpstr>Angina pectoris</vt:lpstr>
      <vt:lpstr>Angina Pectoris</vt:lpstr>
      <vt:lpstr>Angina Pectoris</vt:lpstr>
      <vt:lpstr>Hartinfarct</vt:lpstr>
      <vt:lpstr>Beroerte (CVA)</vt:lpstr>
      <vt:lpstr>Beroerte</vt:lpstr>
      <vt:lpstr>Beroerte (Fast-test)</vt:lpstr>
      <vt:lpstr>Epileptische aanval  https://www.epilepsie.nl/over-epilepsie/pagina/308-2/aanvalsbeschrijvingen/</vt:lpstr>
      <vt:lpstr>Diabetes type 1 https://www.diabetesfonds.nl/over-diabetes/soorten-diabetes/diabetes-type-1</vt:lpstr>
      <vt:lpstr>Behandeling diabetes mellitus</vt:lpstr>
      <vt:lpstr>Diabetes Mellitus 2    https://www.thuisarts.nl/diabetes-mellitus/ik-heb-diabetes-type-2</vt:lpstr>
      <vt:lpstr>Diabetes type 2</vt:lpstr>
      <vt:lpstr>PowerPoint-presentatie</vt:lpstr>
      <vt:lpstr>Hersenletsel</vt:lpstr>
      <vt:lpstr>Flauwte</vt:lpstr>
      <vt:lpstr>Hersenletsel</vt:lpstr>
      <vt:lpstr>Hersenletsel</vt:lpstr>
      <vt:lpstr>Hersenletsel</vt:lpstr>
      <vt:lpstr>Flauwte</vt:lpstr>
      <vt:lpstr>Hyperventilatie (paniekaanval) = te snel ademen in rust.</vt:lpstr>
      <vt:lpstr>Hyperventilatie    Rodekruis.nl/ehbo-wat-te-doen-bij/hyperventilatie/</vt:lpstr>
      <vt:lpstr>Hyperventilatie</vt:lpstr>
      <vt:lpstr>Koortsstuip (koorts convulsie)</vt:lpstr>
      <vt:lpstr>Onderkoeling (hypothermie)</vt:lpstr>
      <vt:lpstr>Oververhitting (hyperthermie)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Bouke Cuperus</dc:creator>
  <cp:lastModifiedBy>Bouke Cuperus</cp:lastModifiedBy>
  <cp:revision>12</cp:revision>
  <dcterms:created xsi:type="dcterms:W3CDTF">2021-03-05T15:51:53Z</dcterms:created>
  <dcterms:modified xsi:type="dcterms:W3CDTF">2021-03-05T16:52:36Z</dcterms:modified>
</cp:coreProperties>
</file>